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1430000" cy="8121650"/>
  <p:notesSz cx="11430000" cy="81216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22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756" y="5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1430000" cy="6438900"/>
          </a:xfrm>
          <a:custGeom>
            <a:avLst/>
            <a:gdLst/>
            <a:ahLst/>
            <a:cxnLst/>
            <a:rect l="l" t="t" r="r" b="b"/>
            <a:pathLst>
              <a:path w="11430000" h="6438900">
                <a:moveTo>
                  <a:pt x="11430000" y="0"/>
                </a:moveTo>
                <a:lnTo>
                  <a:pt x="0" y="0"/>
                </a:lnTo>
                <a:lnTo>
                  <a:pt x="0" y="6438900"/>
                </a:lnTo>
                <a:lnTo>
                  <a:pt x="11430000" y="6438900"/>
                </a:lnTo>
                <a:lnTo>
                  <a:pt x="11430000" y="0"/>
                </a:lnTo>
                <a:close/>
              </a:path>
            </a:pathLst>
          </a:custGeom>
          <a:solidFill>
            <a:srgbClr val="FCFCF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43750" y="253"/>
            <a:ext cx="4286250" cy="6438645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580244" y="5926073"/>
            <a:ext cx="1754504" cy="4191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7375" y="2139950"/>
            <a:ext cx="5793105" cy="1073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50" b="1" i="0">
                <a:solidFill>
                  <a:srgbClr val="1D1D1B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587375" y="3431540"/>
            <a:ext cx="5908040" cy="8350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1/28/2026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50" b="1" i="0">
                <a:solidFill>
                  <a:srgbClr val="1D1D1B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1/28/2026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50" b="1" i="0">
                <a:solidFill>
                  <a:srgbClr val="1D1D1B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71500" y="1482407"/>
            <a:ext cx="4972050" cy="4253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886450" y="1482407"/>
            <a:ext cx="4972050" cy="4253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1/28/2026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50" b="1" i="0">
                <a:solidFill>
                  <a:srgbClr val="1D1D1B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1/28/2026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1/28/2026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87375" y="473075"/>
            <a:ext cx="10255250" cy="539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50" b="1" i="0">
                <a:solidFill>
                  <a:srgbClr val="1D1D1B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71500" y="1482407"/>
            <a:ext cx="10287000" cy="4253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886200" y="5994082"/>
            <a:ext cx="3657600" cy="3222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71500" y="5994082"/>
            <a:ext cx="2628900" cy="3222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1/28/2026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229600" y="5994082"/>
            <a:ext cx="2628900" cy="3222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docs/screenshot" TargetMode="Externa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239182" y="1570609"/>
            <a:ext cx="6542617" cy="2132507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 algn="l">
              <a:lnSpc>
                <a:spcPts val="4200"/>
              </a:lnSpc>
              <a:spcBef>
                <a:spcPts val="50"/>
              </a:spcBef>
            </a:pPr>
            <a:r>
              <a:rPr lang="es-MX" spc="105" dirty="0"/>
              <a:t>   </a:t>
            </a:r>
            <a:r>
              <a:rPr lang="es-MX" sz="4000" u="sng" spc="105" dirty="0">
                <a:latin typeface="Mongolian Baiti" panose="03000500000000000000" pitchFamily="66" charset="0"/>
                <a:cs typeface="Mongolian Baiti" panose="03000500000000000000" pitchFamily="66" charset="0"/>
              </a:rPr>
              <a:t>ALGORITMIA KAPITAL</a:t>
            </a:r>
            <a:br>
              <a:rPr lang="es-MX" spc="105" dirty="0"/>
            </a:br>
            <a:br>
              <a:rPr lang="es-MX" spc="105" dirty="0"/>
            </a:br>
            <a:r>
              <a:rPr spc="105" dirty="0">
                <a:latin typeface="Mongolian Baiti" panose="03000500000000000000" pitchFamily="66" charset="0"/>
                <a:cs typeface="Mongolian Baiti" panose="03000500000000000000" pitchFamily="66" charset="0"/>
              </a:rPr>
              <a:t>Servicios</a:t>
            </a:r>
            <a:r>
              <a:rPr spc="-130" dirty="0"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spc="50" dirty="0">
                <a:latin typeface="Mongolian Baiti" panose="03000500000000000000" pitchFamily="66" charset="0"/>
                <a:cs typeface="Mongolian Baiti" panose="03000500000000000000" pitchFamily="66" charset="0"/>
              </a:rPr>
              <a:t>Profesionales</a:t>
            </a:r>
            <a:r>
              <a:rPr spc="-130" dirty="0"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spc="35" dirty="0">
                <a:latin typeface="Mongolian Baiti" panose="03000500000000000000" pitchFamily="66" charset="0"/>
                <a:cs typeface="Mongolian Baiti" panose="03000500000000000000" pitchFamily="66" charset="0"/>
              </a:rPr>
              <a:t>de </a:t>
            </a:r>
            <a:r>
              <a:rPr spc="-10" dirty="0">
                <a:latin typeface="Mongolian Baiti" panose="03000500000000000000" pitchFamily="66" charset="0"/>
                <a:cs typeface="Mongolian Baiti" panose="03000500000000000000" pitchFamily="66" charset="0"/>
              </a:rPr>
              <a:t>Criptoactivos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subTitle" idx="4"/>
          </p:nvPr>
        </p:nvSpPr>
        <p:spPr>
          <a:xfrm>
            <a:off x="587375" y="3832225"/>
            <a:ext cx="5908040" cy="83502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31900"/>
              </a:lnSpc>
              <a:spcBef>
                <a:spcPts val="60"/>
              </a:spcBef>
            </a:pPr>
            <a:r>
              <a:rPr sz="1350" spc="114" dirty="0">
                <a:solidFill>
                  <a:srgbClr val="60605C"/>
                </a:solidFill>
                <a:latin typeface="Tahoma"/>
                <a:cs typeface="Tahoma"/>
              </a:rPr>
              <a:t>Más</a:t>
            </a:r>
            <a:r>
              <a:rPr sz="1350" spc="-95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70" dirty="0">
                <a:solidFill>
                  <a:srgbClr val="60605C"/>
                </a:solidFill>
                <a:latin typeface="Tahoma"/>
                <a:cs typeface="Tahoma"/>
              </a:rPr>
              <a:t>de</a:t>
            </a:r>
            <a:r>
              <a:rPr sz="1350" spc="-9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-35" dirty="0">
                <a:solidFill>
                  <a:srgbClr val="60605C"/>
                </a:solidFill>
                <a:latin typeface="Tahoma"/>
                <a:cs typeface="Tahoma"/>
              </a:rPr>
              <a:t>15</a:t>
            </a:r>
            <a:r>
              <a:rPr sz="1350" spc="-95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85" dirty="0">
                <a:solidFill>
                  <a:srgbClr val="60605C"/>
                </a:solidFill>
                <a:latin typeface="Tahoma"/>
                <a:cs typeface="Tahoma"/>
              </a:rPr>
              <a:t>años</a:t>
            </a:r>
            <a:r>
              <a:rPr sz="1350" spc="-9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70" dirty="0">
                <a:solidFill>
                  <a:srgbClr val="60605C"/>
                </a:solidFill>
                <a:latin typeface="Tahoma"/>
                <a:cs typeface="Tahoma"/>
              </a:rPr>
              <a:t>de</a:t>
            </a:r>
            <a:r>
              <a:rPr sz="1350" spc="-9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65" dirty="0">
                <a:solidFill>
                  <a:srgbClr val="60605C"/>
                </a:solidFill>
                <a:latin typeface="Tahoma"/>
                <a:cs typeface="Tahoma"/>
              </a:rPr>
              <a:t>experiencia</a:t>
            </a:r>
            <a:r>
              <a:rPr sz="1350" spc="-95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70" dirty="0">
                <a:solidFill>
                  <a:srgbClr val="60605C"/>
                </a:solidFill>
                <a:latin typeface="Tahoma"/>
                <a:cs typeface="Tahoma"/>
              </a:rPr>
              <a:t>navegando</a:t>
            </a:r>
            <a:r>
              <a:rPr sz="1350" spc="-9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70" dirty="0">
                <a:solidFill>
                  <a:srgbClr val="60605C"/>
                </a:solidFill>
                <a:latin typeface="Tahoma"/>
                <a:cs typeface="Tahoma"/>
              </a:rPr>
              <a:t>los</a:t>
            </a:r>
            <a:r>
              <a:rPr sz="1350" spc="-95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90" dirty="0">
                <a:solidFill>
                  <a:srgbClr val="60605C"/>
                </a:solidFill>
                <a:latin typeface="Tahoma"/>
                <a:cs typeface="Tahoma"/>
              </a:rPr>
              <a:t>mercados</a:t>
            </a:r>
            <a:r>
              <a:rPr sz="1350" spc="-9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dirty="0">
                <a:solidFill>
                  <a:srgbClr val="60605C"/>
                </a:solidFill>
                <a:latin typeface="Tahoma"/>
                <a:cs typeface="Tahoma"/>
              </a:rPr>
              <a:t>cripto.</a:t>
            </a:r>
            <a:r>
              <a:rPr sz="1350" spc="-9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75" dirty="0">
                <a:solidFill>
                  <a:srgbClr val="60605C"/>
                </a:solidFill>
                <a:latin typeface="Tahoma"/>
                <a:cs typeface="Tahoma"/>
              </a:rPr>
              <a:t>Desde</a:t>
            </a:r>
            <a:r>
              <a:rPr sz="1350" spc="-95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-25" dirty="0">
                <a:solidFill>
                  <a:srgbClr val="60605C"/>
                </a:solidFill>
                <a:latin typeface="Tahoma"/>
                <a:cs typeface="Tahoma"/>
              </a:rPr>
              <a:t>la </a:t>
            </a:r>
            <a:r>
              <a:rPr sz="1350" spc="75" dirty="0">
                <a:solidFill>
                  <a:srgbClr val="60605C"/>
                </a:solidFill>
                <a:latin typeface="Tahoma"/>
                <a:cs typeface="Tahoma"/>
              </a:rPr>
              <a:t>educación</a:t>
            </a:r>
            <a:r>
              <a:rPr sz="1350" spc="-9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60" dirty="0">
                <a:solidFill>
                  <a:srgbClr val="60605C"/>
                </a:solidFill>
                <a:latin typeface="Tahoma"/>
                <a:cs typeface="Tahoma"/>
              </a:rPr>
              <a:t>hasta</a:t>
            </a:r>
            <a:r>
              <a:rPr sz="1350" spc="-85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30" dirty="0">
                <a:solidFill>
                  <a:srgbClr val="60605C"/>
                </a:solidFill>
                <a:latin typeface="Tahoma"/>
                <a:cs typeface="Tahoma"/>
              </a:rPr>
              <a:t>la</a:t>
            </a:r>
            <a:r>
              <a:rPr sz="1350" spc="-85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65" dirty="0">
                <a:solidFill>
                  <a:srgbClr val="60605C"/>
                </a:solidFill>
                <a:latin typeface="Tahoma"/>
                <a:cs typeface="Tahoma"/>
              </a:rPr>
              <a:t>gestión</a:t>
            </a:r>
            <a:r>
              <a:rPr sz="1350" spc="-85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30" dirty="0">
                <a:solidFill>
                  <a:srgbClr val="60605C"/>
                </a:solidFill>
                <a:latin typeface="Tahoma"/>
                <a:cs typeface="Tahoma"/>
              </a:rPr>
              <a:t>patrimonial,</a:t>
            </a:r>
            <a:r>
              <a:rPr sz="1350" spc="-85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30" dirty="0">
                <a:solidFill>
                  <a:srgbClr val="60605C"/>
                </a:solidFill>
                <a:latin typeface="Tahoma"/>
                <a:cs typeface="Tahoma"/>
              </a:rPr>
              <a:t>te</a:t>
            </a:r>
            <a:r>
              <a:rPr sz="1350" spc="-85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105" dirty="0">
                <a:solidFill>
                  <a:srgbClr val="60605C"/>
                </a:solidFill>
                <a:latin typeface="Tahoma"/>
                <a:cs typeface="Tahoma"/>
              </a:rPr>
              <a:t>acompañamos</a:t>
            </a:r>
            <a:r>
              <a:rPr sz="1350" spc="-85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85" dirty="0">
                <a:solidFill>
                  <a:srgbClr val="60605C"/>
                </a:solidFill>
                <a:latin typeface="Tahoma"/>
                <a:cs typeface="Tahoma"/>
              </a:rPr>
              <a:t>en</a:t>
            </a:r>
            <a:r>
              <a:rPr sz="1350" spc="-85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70" dirty="0">
                <a:solidFill>
                  <a:srgbClr val="60605C"/>
                </a:solidFill>
                <a:latin typeface="Tahoma"/>
                <a:cs typeface="Tahoma"/>
              </a:rPr>
              <a:t>cada</a:t>
            </a:r>
            <a:r>
              <a:rPr sz="1350" spc="-85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60" dirty="0">
                <a:solidFill>
                  <a:srgbClr val="60605C"/>
                </a:solidFill>
                <a:latin typeface="Tahoma"/>
                <a:cs typeface="Tahoma"/>
              </a:rPr>
              <a:t>paso </a:t>
            </a:r>
            <a:r>
              <a:rPr sz="1350" spc="70" dirty="0">
                <a:solidFill>
                  <a:srgbClr val="60605C"/>
                </a:solidFill>
                <a:latin typeface="Tahoma"/>
                <a:cs typeface="Tahoma"/>
              </a:rPr>
              <a:t>de</a:t>
            </a:r>
            <a:r>
              <a:rPr sz="1350" spc="-6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dirty="0">
                <a:solidFill>
                  <a:srgbClr val="60605C"/>
                </a:solidFill>
                <a:latin typeface="Tahoma"/>
                <a:cs typeface="Tahoma"/>
              </a:rPr>
              <a:t>tu</a:t>
            </a:r>
            <a:r>
              <a:rPr sz="1350" spc="-6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dirty="0">
                <a:solidFill>
                  <a:srgbClr val="60605C"/>
                </a:solidFill>
                <a:latin typeface="Tahoma"/>
                <a:cs typeface="Tahoma"/>
              </a:rPr>
              <a:t>viaje</a:t>
            </a:r>
            <a:r>
              <a:rPr sz="1350" spc="-55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dirty="0">
                <a:solidFill>
                  <a:srgbClr val="60605C"/>
                </a:solidFill>
                <a:latin typeface="Tahoma"/>
                <a:cs typeface="Tahoma"/>
              </a:rPr>
              <a:t>digital</a:t>
            </a:r>
            <a:r>
              <a:rPr sz="1350" spc="-6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95" dirty="0">
                <a:solidFill>
                  <a:srgbClr val="60605C"/>
                </a:solidFill>
                <a:latin typeface="Tahoma"/>
                <a:cs typeface="Tahoma"/>
              </a:rPr>
              <a:t>con</a:t>
            </a:r>
            <a:r>
              <a:rPr sz="1350" spc="-6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50" dirty="0">
                <a:solidFill>
                  <a:srgbClr val="60605C"/>
                </a:solidFill>
                <a:latin typeface="Tahoma"/>
                <a:cs typeface="Tahoma"/>
              </a:rPr>
              <a:t>seguridad,</a:t>
            </a:r>
            <a:r>
              <a:rPr sz="1350" spc="-55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80" dirty="0">
                <a:solidFill>
                  <a:srgbClr val="60605C"/>
                </a:solidFill>
                <a:latin typeface="Tahoma"/>
                <a:cs typeface="Tahoma"/>
              </a:rPr>
              <a:t>conocimiento</a:t>
            </a:r>
            <a:r>
              <a:rPr sz="1350" spc="-6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85" dirty="0">
                <a:solidFill>
                  <a:srgbClr val="60605C"/>
                </a:solidFill>
                <a:latin typeface="Tahoma"/>
                <a:cs typeface="Tahoma"/>
              </a:rPr>
              <a:t>y</a:t>
            </a:r>
            <a:r>
              <a:rPr sz="1350" spc="-6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75" dirty="0">
                <a:solidFill>
                  <a:srgbClr val="60605C"/>
                </a:solidFill>
                <a:latin typeface="Tahoma"/>
                <a:cs typeface="Tahoma"/>
              </a:rPr>
              <a:t>visión</a:t>
            </a:r>
            <a:r>
              <a:rPr sz="1350" spc="-55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55" dirty="0">
                <a:solidFill>
                  <a:srgbClr val="60605C"/>
                </a:solidFill>
                <a:latin typeface="Tahoma"/>
                <a:cs typeface="Tahoma"/>
              </a:rPr>
              <a:t>a</a:t>
            </a:r>
            <a:r>
              <a:rPr sz="1350" spc="-6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50" dirty="0">
                <a:solidFill>
                  <a:srgbClr val="60605C"/>
                </a:solidFill>
                <a:latin typeface="Tahoma"/>
                <a:cs typeface="Tahoma"/>
              </a:rPr>
              <a:t>largo</a:t>
            </a:r>
            <a:r>
              <a:rPr sz="1350" spc="-6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-10" dirty="0">
                <a:solidFill>
                  <a:srgbClr val="60605C"/>
                </a:solidFill>
                <a:latin typeface="Tahoma"/>
                <a:cs typeface="Tahoma"/>
              </a:rPr>
              <a:t>plazo.</a:t>
            </a:r>
            <a:endParaRPr sz="1350" dirty="0">
              <a:latin typeface="Tahoma"/>
              <a:cs typeface="Tahoma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2C6E7A1-8F46-46BD-82DB-A290945855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608" y="0"/>
            <a:ext cx="4586392" cy="688022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9223175-8CEC-49AC-AD1F-F4572F6CD4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600" y="0"/>
            <a:ext cx="1319828" cy="131982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0064" y="60579"/>
            <a:ext cx="11430000" cy="8039100"/>
          </a:xfrm>
          <a:custGeom>
            <a:avLst/>
            <a:gdLst/>
            <a:ahLst/>
            <a:cxnLst/>
            <a:rect l="l" t="t" r="r" b="b"/>
            <a:pathLst>
              <a:path w="11430000" h="8039100">
                <a:moveTo>
                  <a:pt x="11430000" y="0"/>
                </a:moveTo>
                <a:lnTo>
                  <a:pt x="0" y="0"/>
                </a:lnTo>
                <a:lnTo>
                  <a:pt x="0" y="8039100"/>
                </a:lnTo>
                <a:lnTo>
                  <a:pt x="11430000" y="8039100"/>
                </a:lnTo>
                <a:lnTo>
                  <a:pt x="11430000" y="0"/>
                </a:lnTo>
                <a:close/>
              </a:path>
            </a:pathLst>
          </a:custGeom>
          <a:solidFill>
            <a:srgbClr val="FCFCF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53"/>
            <a:ext cx="4286250" cy="8038846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873625" y="473075"/>
            <a:ext cx="5767705" cy="107315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>
              <a:lnSpc>
                <a:spcPts val="4200"/>
              </a:lnSpc>
              <a:spcBef>
                <a:spcPts val="50"/>
              </a:spcBef>
            </a:pPr>
            <a:r>
              <a:rPr spc="-260" dirty="0"/>
              <a:t>15</a:t>
            </a:r>
            <a:r>
              <a:rPr spc="-45" dirty="0"/>
              <a:t> </a:t>
            </a:r>
            <a:r>
              <a:rPr spc="120" dirty="0"/>
              <a:t>Años</a:t>
            </a:r>
            <a:r>
              <a:rPr spc="-45" dirty="0"/>
              <a:t> </a:t>
            </a:r>
            <a:r>
              <a:rPr spc="60" dirty="0"/>
              <a:t>de</a:t>
            </a:r>
            <a:r>
              <a:rPr spc="-45" dirty="0"/>
              <a:t> </a:t>
            </a:r>
            <a:r>
              <a:rPr dirty="0"/>
              <a:t>Experiencia,</a:t>
            </a:r>
            <a:r>
              <a:rPr spc="-45" dirty="0"/>
              <a:t> </a:t>
            </a:r>
            <a:r>
              <a:rPr spc="-55" dirty="0"/>
              <a:t>Tu </a:t>
            </a:r>
            <a:r>
              <a:rPr spc="-25" dirty="0"/>
              <a:t>Ventaja</a:t>
            </a:r>
            <a:r>
              <a:rPr spc="-190" dirty="0"/>
              <a:t> </a:t>
            </a:r>
            <a:r>
              <a:rPr spc="-10" dirty="0"/>
              <a:t>Competitiva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885228" y="1812289"/>
            <a:ext cx="1840864" cy="31115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36880">
              <a:lnSpc>
                <a:spcPct val="100000"/>
              </a:lnSpc>
              <a:spcBef>
                <a:spcPts val="105"/>
              </a:spcBef>
            </a:pPr>
            <a:r>
              <a:rPr sz="4450" b="1" spc="-620" dirty="0">
                <a:solidFill>
                  <a:srgbClr val="60605C"/>
                </a:solidFill>
                <a:latin typeface="Tahoma"/>
                <a:cs typeface="Tahoma"/>
              </a:rPr>
              <a:t>15+</a:t>
            </a:r>
            <a:endParaRPr sz="4450">
              <a:latin typeface="Tahoma"/>
              <a:cs typeface="Tahoma"/>
            </a:endParaRPr>
          </a:p>
          <a:p>
            <a:pPr marL="449580" marR="349885" indent="-92710">
              <a:lnSpc>
                <a:spcPct val="106100"/>
              </a:lnSpc>
              <a:spcBef>
                <a:spcPts val="1240"/>
              </a:spcBef>
            </a:pPr>
            <a:r>
              <a:rPr sz="1650" b="1" spc="75" dirty="0">
                <a:solidFill>
                  <a:srgbClr val="60605C"/>
                </a:solidFill>
                <a:latin typeface="Tahoma"/>
                <a:cs typeface="Tahoma"/>
              </a:rPr>
              <a:t>Años</a:t>
            </a:r>
            <a:r>
              <a:rPr sz="1650" b="1" spc="-8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650" b="1" spc="60" dirty="0">
                <a:solidFill>
                  <a:srgbClr val="60605C"/>
                </a:solidFill>
                <a:latin typeface="Tahoma"/>
                <a:cs typeface="Tahoma"/>
              </a:rPr>
              <a:t>en</a:t>
            </a:r>
            <a:r>
              <a:rPr sz="1650" b="1" spc="-8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650" b="1" spc="-25" dirty="0">
                <a:solidFill>
                  <a:srgbClr val="60605C"/>
                </a:solidFill>
                <a:latin typeface="Tahoma"/>
                <a:cs typeface="Tahoma"/>
              </a:rPr>
              <a:t>el </a:t>
            </a:r>
            <a:r>
              <a:rPr sz="1650" b="1" spc="-10" dirty="0">
                <a:solidFill>
                  <a:srgbClr val="60605C"/>
                </a:solidFill>
                <a:latin typeface="Tahoma"/>
                <a:cs typeface="Tahoma"/>
              </a:rPr>
              <a:t>Mercado</a:t>
            </a:r>
            <a:endParaRPr sz="1650">
              <a:latin typeface="Tahoma"/>
              <a:cs typeface="Tahoma"/>
            </a:endParaRPr>
          </a:p>
          <a:p>
            <a:pPr marL="12700" marR="5080" algn="ctr">
              <a:lnSpc>
                <a:spcPct val="134300"/>
              </a:lnSpc>
              <a:spcBef>
                <a:spcPts val="535"/>
              </a:spcBef>
            </a:pPr>
            <a:r>
              <a:rPr sz="1350" spc="60" dirty="0">
                <a:solidFill>
                  <a:srgbClr val="60605C"/>
                </a:solidFill>
                <a:latin typeface="Tahoma"/>
                <a:cs typeface="Tahoma"/>
              </a:rPr>
              <a:t>Viví</a:t>
            </a:r>
            <a:r>
              <a:rPr sz="1350" spc="-114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70" dirty="0">
                <a:solidFill>
                  <a:srgbClr val="60605C"/>
                </a:solidFill>
                <a:latin typeface="Tahoma"/>
                <a:cs typeface="Tahoma"/>
              </a:rPr>
              <a:t>los</a:t>
            </a:r>
            <a:r>
              <a:rPr sz="1350" spc="-114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80" dirty="0">
                <a:solidFill>
                  <a:srgbClr val="60605C"/>
                </a:solidFill>
                <a:latin typeface="Tahoma"/>
                <a:cs typeface="Tahoma"/>
              </a:rPr>
              <a:t>ciclos</a:t>
            </a:r>
            <a:r>
              <a:rPr sz="1350" spc="-114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70" dirty="0">
                <a:solidFill>
                  <a:srgbClr val="60605C"/>
                </a:solidFill>
                <a:latin typeface="Tahoma"/>
                <a:cs typeface="Tahoma"/>
              </a:rPr>
              <a:t>de</a:t>
            </a:r>
            <a:r>
              <a:rPr sz="1350" spc="-114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-10" dirty="0">
                <a:solidFill>
                  <a:srgbClr val="60605C"/>
                </a:solidFill>
                <a:latin typeface="Tahoma"/>
                <a:cs typeface="Tahoma"/>
              </a:rPr>
              <a:t>2013, </a:t>
            </a:r>
            <a:r>
              <a:rPr sz="1350" dirty="0">
                <a:solidFill>
                  <a:srgbClr val="60605C"/>
                </a:solidFill>
                <a:latin typeface="Tahoma"/>
                <a:cs typeface="Tahoma"/>
              </a:rPr>
              <a:t>2017</a:t>
            </a:r>
            <a:r>
              <a:rPr sz="1350" spc="-75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85" dirty="0">
                <a:solidFill>
                  <a:srgbClr val="60605C"/>
                </a:solidFill>
                <a:latin typeface="Tahoma"/>
                <a:cs typeface="Tahoma"/>
              </a:rPr>
              <a:t>y</a:t>
            </a:r>
            <a:r>
              <a:rPr sz="1350" spc="-7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dirty="0">
                <a:solidFill>
                  <a:srgbClr val="60605C"/>
                </a:solidFill>
                <a:latin typeface="Tahoma"/>
                <a:cs typeface="Tahoma"/>
              </a:rPr>
              <a:t>2021.</a:t>
            </a:r>
            <a:r>
              <a:rPr sz="1350" spc="-7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75" dirty="0">
                <a:solidFill>
                  <a:srgbClr val="60605C"/>
                </a:solidFill>
                <a:latin typeface="Tahoma"/>
                <a:cs typeface="Tahoma"/>
              </a:rPr>
              <a:t>Sé</a:t>
            </a:r>
            <a:endParaRPr sz="1350">
              <a:latin typeface="Tahoma"/>
              <a:cs typeface="Tahoma"/>
            </a:endParaRPr>
          </a:p>
          <a:p>
            <a:pPr marL="61594" marR="53975" algn="ctr">
              <a:lnSpc>
                <a:spcPct val="132700"/>
              </a:lnSpc>
              <a:spcBef>
                <a:spcPts val="25"/>
              </a:spcBef>
            </a:pPr>
            <a:r>
              <a:rPr sz="1350" spc="20" dirty="0">
                <a:solidFill>
                  <a:srgbClr val="60605C"/>
                </a:solidFill>
                <a:latin typeface="Tahoma"/>
                <a:cs typeface="Tahoma"/>
              </a:rPr>
              <a:t>identificar</a:t>
            </a:r>
            <a:r>
              <a:rPr sz="1350" spc="25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65" dirty="0">
                <a:solidFill>
                  <a:srgbClr val="60605C"/>
                </a:solidFill>
                <a:latin typeface="Tahoma"/>
                <a:cs typeface="Tahoma"/>
              </a:rPr>
              <a:t>burbujas</a:t>
            </a:r>
            <a:r>
              <a:rPr sz="1350" spc="3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35" dirty="0">
                <a:solidFill>
                  <a:srgbClr val="60605C"/>
                </a:solidFill>
                <a:latin typeface="Tahoma"/>
                <a:cs typeface="Tahoma"/>
              </a:rPr>
              <a:t>y </a:t>
            </a:r>
            <a:r>
              <a:rPr sz="1350" spc="105" dirty="0">
                <a:solidFill>
                  <a:srgbClr val="60605C"/>
                </a:solidFill>
                <a:latin typeface="Tahoma"/>
                <a:cs typeface="Tahoma"/>
              </a:rPr>
              <a:t>momentos</a:t>
            </a:r>
            <a:r>
              <a:rPr sz="1350" spc="-105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35" dirty="0">
                <a:solidFill>
                  <a:srgbClr val="60605C"/>
                </a:solidFill>
                <a:latin typeface="Tahoma"/>
                <a:cs typeface="Tahoma"/>
              </a:rPr>
              <a:t>de </a:t>
            </a:r>
            <a:r>
              <a:rPr sz="1350" spc="75" dirty="0">
                <a:solidFill>
                  <a:srgbClr val="60605C"/>
                </a:solidFill>
                <a:latin typeface="Tahoma"/>
                <a:cs typeface="Tahoma"/>
              </a:rPr>
              <a:t>acumulación </a:t>
            </a:r>
            <a:r>
              <a:rPr sz="1350" spc="-10" dirty="0">
                <a:solidFill>
                  <a:srgbClr val="60605C"/>
                </a:solidFill>
                <a:latin typeface="Tahoma"/>
                <a:cs typeface="Tahoma"/>
              </a:rPr>
              <a:t>estratégica.</a:t>
            </a:r>
            <a:endParaRPr sz="135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946355" y="1812289"/>
            <a:ext cx="1823720" cy="3663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4450" b="1" spc="60" dirty="0">
                <a:solidFill>
                  <a:srgbClr val="60605C"/>
                </a:solidFill>
                <a:latin typeface="Tahoma"/>
                <a:cs typeface="Tahoma"/>
              </a:rPr>
              <a:t>3</a:t>
            </a:r>
            <a:endParaRPr sz="4450">
              <a:latin typeface="Tahoma"/>
              <a:cs typeface="Tahoma"/>
            </a:endParaRPr>
          </a:p>
          <a:p>
            <a:pPr marL="324485" marR="317500" algn="ctr">
              <a:lnSpc>
                <a:spcPct val="106100"/>
              </a:lnSpc>
              <a:spcBef>
                <a:spcPts val="1240"/>
              </a:spcBef>
            </a:pPr>
            <a:r>
              <a:rPr sz="1650" b="1" spc="40" dirty="0">
                <a:solidFill>
                  <a:srgbClr val="60605C"/>
                </a:solidFill>
                <a:latin typeface="Tahoma"/>
                <a:cs typeface="Tahoma"/>
              </a:rPr>
              <a:t>Ciclos </a:t>
            </a:r>
            <a:r>
              <a:rPr sz="1650" b="1" spc="-10" dirty="0">
                <a:solidFill>
                  <a:srgbClr val="60605C"/>
                </a:solidFill>
                <a:latin typeface="Tahoma"/>
                <a:cs typeface="Tahoma"/>
              </a:rPr>
              <a:t>Completos</a:t>
            </a:r>
            <a:endParaRPr sz="1650">
              <a:latin typeface="Tahoma"/>
              <a:cs typeface="Tahoma"/>
            </a:endParaRPr>
          </a:p>
          <a:p>
            <a:pPr marL="12700" marR="5080" indent="-635" algn="ctr">
              <a:lnSpc>
                <a:spcPct val="133600"/>
              </a:lnSpc>
              <a:spcBef>
                <a:spcPts val="550"/>
              </a:spcBef>
            </a:pPr>
            <a:r>
              <a:rPr sz="1350" spc="55" dirty="0">
                <a:solidFill>
                  <a:srgbClr val="60605C"/>
                </a:solidFill>
                <a:latin typeface="Tahoma"/>
                <a:cs typeface="Tahoma"/>
              </a:rPr>
              <a:t>Experiencia </a:t>
            </a:r>
            <a:r>
              <a:rPr sz="1350" spc="70" dirty="0">
                <a:solidFill>
                  <a:srgbClr val="60605C"/>
                </a:solidFill>
                <a:latin typeface="Tahoma"/>
                <a:cs typeface="Tahoma"/>
              </a:rPr>
              <a:t>navegando</a:t>
            </a:r>
            <a:r>
              <a:rPr sz="1350" spc="-114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50" dirty="0">
                <a:solidFill>
                  <a:srgbClr val="60605C"/>
                </a:solidFill>
                <a:latin typeface="Tahoma"/>
                <a:cs typeface="Tahoma"/>
              </a:rPr>
              <a:t>bull</a:t>
            </a:r>
            <a:r>
              <a:rPr sz="1350" spc="-11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85" dirty="0">
                <a:solidFill>
                  <a:srgbClr val="60605C"/>
                </a:solidFill>
                <a:latin typeface="Tahoma"/>
                <a:cs typeface="Tahoma"/>
              </a:rPr>
              <a:t>y</a:t>
            </a:r>
            <a:r>
              <a:rPr sz="1350" spc="-114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30" dirty="0">
                <a:solidFill>
                  <a:srgbClr val="60605C"/>
                </a:solidFill>
                <a:latin typeface="Tahoma"/>
                <a:cs typeface="Tahoma"/>
              </a:rPr>
              <a:t>bear </a:t>
            </a:r>
            <a:r>
              <a:rPr sz="1350" spc="80" dirty="0">
                <a:solidFill>
                  <a:srgbClr val="60605C"/>
                </a:solidFill>
                <a:latin typeface="Tahoma"/>
                <a:cs typeface="Tahoma"/>
              </a:rPr>
              <a:t>markets</a:t>
            </a:r>
            <a:r>
              <a:rPr sz="1350" spc="-10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70" dirty="0">
                <a:solidFill>
                  <a:srgbClr val="60605C"/>
                </a:solidFill>
                <a:latin typeface="Tahoma"/>
                <a:cs typeface="Tahoma"/>
              </a:rPr>
              <a:t>con </a:t>
            </a:r>
            <a:r>
              <a:rPr sz="1350" spc="50" dirty="0">
                <a:solidFill>
                  <a:srgbClr val="60605C"/>
                </a:solidFill>
                <a:latin typeface="Tahoma"/>
                <a:cs typeface="Tahoma"/>
              </a:rPr>
              <a:t>estrategias </a:t>
            </a:r>
            <a:r>
              <a:rPr sz="1350" spc="55" dirty="0">
                <a:solidFill>
                  <a:srgbClr val="60605C"/>
                </a:solidFill>
                <a:latin typeface="Tahoma"/>
                <a:cs typeface="Tahoma"/>
              </a:rPr>
              <a:t>adaptativas</a:t>
            </a:r>
            <a:r>
              <a:rPr sz="1350" spc="-125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55" dirty="0">
                <a:solidFill>
                  <a:srgbClr val="60605C"/>
                </a:solidFill>
                <a:latin typeface="Tahoma"/>
                <a:cs typeface="Tahoma"/>
              </a:rPr>
              <a:t>que </a:t>
            </a:r>
            <a:r>
              <a:rPr sz="1350" spc="65" dirty="0">
                <a:solidFill>
                  <a:srgbClr val="60605C"/>
                </a:solidFill>
                <a:latin typeface="Tahoma"/>
                <a:cs typeface="Tahoma"/>
              </a:rPr>
              <a:t>protegen</a:t>
            </a:r>
            <a:r>
              <a:rPr sz="1350" spc="-12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45" dirty="0">
                <a:solidFill>
                  <a:srgbClr val="60605C"/>
                </a:solidFill>
                <a:latin typeface="Tahoma"/>
                <a:cs typeface="Tahoma"/>
              </a:rPr>
              <a:t>capital</a:t>
            </a:r>
            <a:r>
              <a:rPr sz="1350" spc="-12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35" dirty="0">
                <a:solidFill>
                  <a:srgbClr val="60605C"/>
                </a:solidFill>
                <a:latin typeface="Tahoma"/>
                <a:cs typeface="Tahoma"/>
              </a:rPr>
              <a:t>y </a:t>
            </a:r>
            <a:r>
              <a:rPr sz="1350" spc="90" dirty="0">
                <a:solidFill>
                  <a:srgbClr val="60605C"/>
                </a:solidFill>
                <a:latin typeface="Tahoma"/>
                <a:cs typeface="Tahoma"/>
              </a:rPr>
              <a:t>maximizan </a:t>
            </a:r>
            <a:r>
              <a:rPr sz="1350" spc="45" dirty="0">
                <a:solidFill>
                  <a:srgbClr val="60605C"/>
                </a:solidFill>
                <a:latin typeface="Tahoma"/>
                <a:cs typeface="Tahoma"/>
              </a:rPr>
              <a:t>oportunidades.</a:t>
            </a:r>
            <a:endParaRPr sz="135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995119" y="1812289"/>
            <a:ext cx="1831339" cy="2835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4450" b="1" spc="-400" dirty="0">
                <a:solidFill>
                  <a:srgbClr val="60605C"/>
                </a:solidFill>
                <a:latin typeface="Tahoma"/>
                <a:cs typeface="Tahoma"/>
              </a:rPr>
              <a:t>100%</a:t>
            </a:r>
            <a:endParaRPr sz="4450">
              <a:latin typeface="Tahoma"/>
              <a:cs typeface="Tahoma"/>
            </a:endParaRPr>
          </a:p>
          <a:p>
            <a:pPr marL="301625" marR="294005" algn="ctr">
              <a:lnSpc>
                <a:spcPct val="106100"/>
              </a:lnSpc>
              <a:spcBef>
                <a:spcPts val="1240"/>
              </a:spcBef>
            </a:pPr>
            <a:r>
              <a:rPr sz="1650" b="1" dirty="0">
                <a:solidFill>
                  <a:srgbClr val="60605C"/>
                </a:solidFill>
                <a:latin typeface="Tahoma"/>
                <a:cs typeface="Tahoma"/>
              </a:rPr>
              <a:t>Enfoque</a:t>
            </a:r>
            <a:r>
              <a:rPr sz="1650" b="1" spc="204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650" b="1" spc="35" dirty="0">
                <a:solidFill>
                  <a:srgbClr val="60605C"/>
                </a:solidFill>
                <a:latin typeface="Tahoma"/>
                <a:cs typeface="Tahoma"/>
              </a:rPr>
              <a:t>en </a:t>
            </a:r>
            <a:r>
              <a:rPr sz="1650" b="1" spc="-10" dirty="0">
                <a:solidFill>
                  <a:srgbClr val="60605C"/>
                </a:solidFill>
                <a:latin typeface="Tahoma"/>
                <a:cs typeface="Tahoma"/>
              </a:rPr>
              <a:t>Seguridad</a:t>
            </a:r>
            <a:endParaRPr sz="1650">
              <a:latin typeface="Tahoma"/>
              <a:cs typeface="Tahoma"/>
            </a:endParaRPr>
          </a:p>
          <a:p>
            <a:pPr marL="12700" marR="5080" algn="ctr">
              <a:lnSpc>
                <a:spcPct val="133100"/>
              </a:lnSpc>
              <a:spcBef>
                <a:spcPts val="555"/>
              </a:spcBef>
            </a:pPr>
            <a:r>
              <a:rPr sz="1350" spc="65" dirty="0">
                <a:solidFill>
                  <a:srgbClr val="60605C"/>
                </a:solidFill>
                <a:latin typeface="Tahoma"/>
                <a:cs typeface="Tahoma"/>
              </a:rPr>
              <a:t>He</a:t>
            </a:r>
            <a:r>
              <a:rPr sz="1350" spc="-114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75" dirty="0">
                <a:solidFill>
                  <a:srgbClr val="60605C"/>
                </a:solidFill>
                <a:latin typeface="Tahoma"/>
                <a:cs typeface="Tahoma"/>
              </a:rPr>
              <a:t>presenciado</a:t>
            </a:r>
            <a:r>
              <a:rPr sz="1350" spc="-114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80" dirty="0">
                <a:solidFill>
                  <a:srgbClr val="60605C"/>
                </a:solidFill>
                <a:latin typeface="Tahoma"/>
                <a:cs typeface="Tahoma"/>
              </a:rPr>
              <a:t>hacks </a:t>
            </a:r>
            <a:r>
              <a:rPr sz="1350" spc="90" dirty="0">
                <a:solidFill>
                  <a:srgbClr val="60605C"/>
                </a:solidFill>
                <a:latin typeface="Tahoma"/>
                <a:cs typeface="Tahoma"/>
              </a:rPr>
              <a:t>mayores</a:t>
            </a:r>
            <a:r>
              <a:rPr sz="1350" spc="-125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85" dirty="0">
                <a:solidFill>
                  <a:srgbClr val="60605C"/>
                </a:solidFill>
                <a:latin typeface="Tahoma"/>
                <a:cs typeface="Tahoma"/>
              </a:rPr>
              <a:t>y</a:t>
            </a:r>
            <a:r>
              <a:rPr sz="1350" spc="-12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50" dirty="0">
                <a:solidFill>
                  <a:srgbClr val="60605C"/>
                </a:solidFill>
                <a:latin typeface="Tahoma"/>
                <a:cs typeface="Tahoma"/>
              </a:rPr>
              <a:t>desarrollo </a:t>
            </a:r>
            <a:r>
              <a:rPr sz="1350" spc="65" dirty="0">
                <a:solidFill>
                  <a:srgbClr val="60605C"/>
                </a:solidFill>
                <a:latin typeface="Tahoma"/>
                <a:cs typeface="Tahoma"/>
              </a:rPr>
              <a:t>protocolos</a:t>
            </a:r>
            <a:r>
              <a:rPr sz="1350" spc="-12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80" dirty="0">
                <a:solidFill>
                  <a:srgbClr val="60605C"/>
                </a:solidFill>
                <a:latin typeface="Tahoma"/>
                <a:cs typeface="Tahoma"/>
              </a:rPr>
              <a:t>que</a:t>
            </a:r>
            <a:r>
              <a:rPr sz="1350" spc="-114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55" dirty="0">
                <a:solidFill>
                  <a:srgbClr val="60605C"/>
                </a:solidFill>
                <a:latin typeface="Tahoma"/>
                <a:cs typeface="Tahoma"/>
              </a:rPr>
              <a:t>han protegido</a:t>
            </a:r>
            <a:r>
              <a:rPr sz="1350" spc="-114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85" dirty="0">
                <a:solidFill>
                  <a:srgbClr val="60605C"/>
                </a:solidFill>
                <a:latin typeface="Tahoma"/>
                <a:cs typeface="Tahoma"/>
              </a:rPr>
              <a:t>millones</a:t>
            </a:r>
            <a:r>
              <a:rPr sz="1350" spc="-11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60" dirty="0">
                <a:solidFill>
                  <a:srgbClr val="60605C"/>
                </a:solidFill>
                <a:latin typeface="Tahoma"/>
                <a:cs typeface="Tahoma"/>
              </a:rPr>
              <a:t>en </a:t>
            </a:r>
            <a:r>
              <a:rPr sz="1350" spc="65" dirty="0">
                <a:solidFill>
                  <a:srgbClr val="60605C"/>
                </a:solidFill>
                <a:latin typeface="Tahoma"/>
                <a:cs typeface="Tahoma"/>
              </a:rPr>
              <a:t>activos</a:t>
            </a:r>
            <a:r>
              <a:rPr sz="1350" spc="-12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70" dirty="0">
                <a:solidFill>
                  <a:srgbClr val="60605C"/>
                </a:solidFill>
                <a:latin typeface="Tahoma"/>
                <a:cs typeface="Tahoma"/>
              </a:rPr>
              <a:t>de</a:t>
            </a:r>
            <a:r>
              <a:rPr sz="1350" spc="-114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-10" dirty="0">
                <a:solidFill>
                  <a:srgbClr val="60605C"/>
                </a:solidFill>
                <a:latin typeface="Tahoma"/>
                <a:cs typeface="Tahoma"/>
              </a:rPr>
              <a:t>clientes.</a:t>
            </a:r>
            <a:endParaRPr sz="135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130798" y="5831840"/>
            <a:ext cx="5578475" cy="854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4300"/>
              </a:lnSpc>
              <a:spcBef>
                <a:spcPts val="100"/>
              </a:spcBef>
            </a:pPr>
            <a:r>
              <a:rPr sz="1350" dirty="0">
                <a:solidFill>
                  <a:srgbClr val="60605C"/>
                </a:solidFill>
                <a:latin typeface="Tahoma"/>
                <a:cs typeface="Tahoma"/>
              </a:rPr>
              <a:t>"No</a:t>
            </a:r>
            <a:r>
              <a:rPr sz="1350" spc="-8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70" dirty="0">
                <a:solidFill>
                  <a:srgbClr val="60605C"/>
                </a:solidFill>
                <a:latin typeface="Tahoma"/>
                <a:cs typeface="Tahoma"/>
              </a:rPr>
              <a:t>solo</a:t>
            </a:r>
            <a:r>
              <a:rPr sz="1350" spc="-8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65" dirty="0">
                <a:solidFill>
                  <a:srgbClr val="60605C"/>
                </a:solidFill>
                <a:latin typeface="Tahoma"/>
                <a:cs typeface="Tahoma"/>
              </a:rPr>
              <a:t>ofrezco</a:t>
            </a:r>
            <a:r>
              <a:rPr sz="1350" spc="-75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dirty="0">
                <a:solidFill>
                  <a:srgbClr val="60605C"/>
                </a:solidFill>
                <a:latin typeface="Tahoma"/>
                <a:cs typeface="Tahoma"/>
              </a:rPr>
              <a:t>trading,</a:t>
            </a:r>
            <a:r>
              <a:rPr sz="1350" spc="-8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80" dirty="0">
                <a:solidFill>
                  <a:srgbClr val="60605C"/>
                </a:solidFill>
                <a:latin typeface="Tahoma"/>
                <a:cs typeface="Tahoma"/>
              </a:rPr>
              <a:t>sino</a:t>
            </a:r>
            <a:r>
              <a:rPr sz="1350" spc="-75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85" dirty="0">
                <a:solidFill>
                  <a:srgbClr val="60605C"/>
                </a:solidFill>
                <a:latin typeface="Tahoma"/>
                <a:cs typeface="Tahoma"/>
              </a:rPr>
              <a:t>construcción</a:t>
            </a:r>
            <a:r>
              <a:rPr sz="1350" spc="-8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70" dirty="0">
                <a:solidFill>
                  <a:srgbClr val="60605C"/>
                </a:solidFill>
                <a:latin typeface="Tahoma"/>
                <a:cs typeface="Tahoma"/>
              </a:rPr>
              <a:t>de</a:t>
            </a:r>
            <a:r>
              <a:rPr sz="1350" spc="-75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70" dirty="0">
                <a:solidFill>
                  <a:srgbClr val="60605C"/>
                </a:solidFill>
                <a:latin typeface="Tahoma"/>
                <a:cs typeface="Tahoma"/>
              </a:rPr>
              <a:t>patrimonio</a:t>
            </a:r>
            <a:r>
              <a:rPr sz="1350" spc="-8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55" dirty="0">
                <a:solidFill>
                  <a:srgbClr val="60605C"/>
                </a:solidFill>
                <a:latin typeface="Tahoma"/>
                <a:cs typeface="Tahoma"/>
              </a:rPr>
              <a:t>sostenible </a:t>
            </a:r>
            <a:r>
              <a:rPr sz="1350" spc="95" dirty="0">
                <a:solidFill>
                  <a:srgbClr val="60605C"/>
                </a:solidFill>
                <a:latin typeface="Tahoma"/>
                <a:cs typeface="Tahoma"/>
              </a:rPr>
              <a:t>con</a:t>
            </a:r>
            <a:r>
              <a:rPr sz="1350" spc="-11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95" dirty="0">
                <a:solidFill>
                  <a:srgbClr val="60605C"/>
                </a:solidFill>
                <a:latin typeface="Tahoma"/>
                <a:cs typeface="Tahoma"/>
              </a:rPr>
              <a:t>acceso</a:t>
            </a:r>
            <a:r>
              <a:rPr sz="1350" spc="-105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55" dirty="0">
                <a:solidFill>
                  <a:srgbClr val="60605C"/>
                </a:solidFill>
                <a:latin typeface="Tahoma"/>
                <a:cs typeface="Tahoma"/>
              </a:rPr>
              <a:t>a</a:t>
            </a:r>
            <a:r>
              <a:rPr sz="1350" spc="-105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80" dirty="0">
                <a:solidFill>
                  <a:srgbClr val="60605C"/>
                </a:solidFill>
                <a:latin typeface="Tahoma"/>
                <a:cs typeface="Tahoma"/>
              </a:rPr>
              <a:t>una</a:t>
            </a:r>
            <a:r>
              <a:rPr sz="1350" spc="-105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60" dirty="0">
                <a:solidFill>
                  <a:srgbClr val="60605C"/>
                </a:solidFill>
                <a:latin typeface="Tahoma"/>
                <a:cs typeface="Tahoma"/>
              </a:rPr>
              <a:t>red</a:t>
            </a:r>
            <a:r>
              <a:rPr sz="1350" spc="-105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70" dirty="0">
                <a:solidFill>
                  <a:srgbClr val="60605C"/>
                </a:solidFill>
                <a:latin typeface="Tahoma"/>
                <a:cs typeface="Tahoma"/>
              </a:rPr>
              <a:t>extensa</a:t>
            </a:r>
            <a:r>
              <a:rPr sz="1350" spc="-105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85" dirty="0">
                <a:solidFill>
                  <a:srgbClr val="60605C"/>
                </a:solidFill>
                <a:latin typeface="Tahoma"/>
                <a:cs typeface="Tahoma"/>
              </a:rPr>
              <a:t>en</a:t>
            </a:r>
            <a:r>
              <a:rPr sz="1350" spc="-105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dirty="0">
                <a:solidFill>
                  <a:srgbClr val="60605C"/>
                </a:solidFill>
                <a:latin typeface="Tahoma"/>
                <a:cs typeface="Tahoma"/>
              </a:rPr>
              <a:t>el</a:t>
            </a:r>
            <a:r>
              <a:rPr sz="1350" spc="-105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85" dirty="0">
                <a:solidFill>
                  <a:srgbClr val="60605C"/>
                </a:solidFill>
                <a:latin typeface="Tahoma"/>
                <a:cs typeface="Tahoma"/>
              </a:rPr>
              <a:t>ecosistema</a:t>
            </a:r>
            <a:r>
              <a:rPr sz="1350" spc="-105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85" dirty="0">
                <a:solidFill>
                  <a:srgbClr val="60605C"/>
                </a:solidFill>
                <a:latin typeface="Tahoma"/>
                <a:cs typeface="Tahoma"/>
              </a:rPr>
              <a:t>y</a:t>
            </a:r>
            <a:r>
              <a:rPr sz="1350" spc="-105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60" dirty="0">
                <a:solidFill>
                  <a:srgbClr val="60605C"/>
                </a:solidFill>
                <a:latin typeface="Tahoma"/>
                <a:cs typeface="Tahoma"/>
              </a:rPr>
              <a:t>oportunidades </a:t>
            </a:r>
            <a:r>
              <a:rPr sz="1350" spc="-10" dirty="0">
                <a:solidFill>
                  <a:srgbClr val="60605C"/>
                </a:solidFill>
                <a:latin typeface="Tahoma"/>
                <a:cs typeface="Tahoma"/>
              </a:rPr>
              <a:t>tempranas."</a:t>
            </a:r>
            <a:endParaRPr sz="1350">
              <a:latin typeface="Tahoma"/>
              <a:cs typeface="Tahom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886325" y="5695951"/>
            <a:ext cx="19050" cy="1209675"/>
          </a:xfrm>
          <a:custGeom>
            <a:avLst/>
            <a:gdLst/>
            <a:ahLst/>
            <a:cxnLst/>
            <a:rect l="l" t="t" r="r" b="b"/>
            <a:pathLst>
              <a:path w="19050" h="1209675">
                <a:moveTo>
                  <a:pt x="19050" y="0"/>
                </a:moveTo>
                <a:lnTo>
                  <a:pt x="0" y="0"/>
                </a:lnTo>
                <a:lnTo>
                  <a:pt x="0" y="1209675"/>
                </a:lnTo>
                <a:lnTo>
                  <a:pt x="19050" y="1209675"/>
                </a:lnTo>
                <a:lnTo>
                  <a:pt x="19050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130798" y="6685915"/>
            <a:ext cx="5080002" cy="12388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600" b="1" dirty="0">
                <a:solidFill>
                  <a:schemeClr val="tx1"/>
                </a:solidFill>
                <a:latin typeface="Copperplate Gothic Bold" panose="020E0705020206020404" pitchFamily="34" charset="0"/>
                <a:cs typeface="Tahom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Agenda</a:t>
            </a:r>
            <a:r>
              <a:rPr sz="2600" b="1" spc="35" dirty="0">
                <a:solidFill>
                  <a:schemeClr val="tx1"/>
                </a:solidFill>
                <a:latin typeface="Copperplate Gothic Bold" panose="020E0705020206020404" pitchFamily="34" charset="0"/>
                <a:cs typeface="Tahom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2600" b="1" dirty="0">
                <a:solidFill>
                  <a:schemeClr val="tx1"/>
                </a:solidFill>
                <a:latin typeface="Copperplate Gothic Bold" panose="020E0705020206020404" pitchFamily="34" charset="0"/>
                <a:cs typeface="Tahom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una</a:t>
            </a:r>
            <a:r>
              <a:rPr sz="2600" b="1" spc="40" dirty="0">
                <a:solidFill>
                  <a:schemeClr val="tx1"/>
                </a:solidFill>
                <a:latin typeface="Copperplate Gothic Bold" panose="020E0705020206020404" pitchFamily="34" charset="0"/>
                <a:cs typeface="Tahom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2600" b="1" spc="-10" dirty="0">
                <a:solidFill>
                  <a:schemeClr val="tx1"/>
                </a:solidFill>
                <a:latin typeface="Copperplate Gothic Bold" panose="020E0705020206020404" pitchFamily="34" charset="0"/>
                <a:cs typeface="Tahom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Consulta</a:t>
            </a:r>
            <a:endParaRPr lang="es-MX" sz="2600" b="1" spc="-10" dirty="0">
              <a:solidFill>
                <a:schemeClr val="tx1"/>
              </a:solidFill>
              <a:latin typeface="Copperplate Gothic Bold" panose="020E0705020206020404" pitchFamily="34" charset="0"/>
              <a:cs typeface="Tahoma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s-MX" sz="2600" b="1" spc="-10" dirty="0">
                <a:solidFill>
                  <a:srgbClr val="00B050"/>
                </a:solidFill>
                <a:latin typeface="Copperplate Gothic Bold" panose="020E0705020206020404" pitchFamily="34" charset="0"/>
                <a:cs typeface="Tahoma"/>
              </a:rPr>
              <a:t>814.694.6415.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s-MX" sz="2600" b="1" spc="-10" dirty="0">
                <a:solidFill>
                  <a:srgbClr val="00B050"/>
                </a:solidFill>
                <a:latin typeface="Copperplate Gothic Bold" panose="020E0705020206020404" pitchFamily="34" charset="0"/>
                <a:cs typeface="Tahoma"/>
              </a:rPr>
              <a:t>9933.908080.</a:t>
            </a:r>
            <a:endParaRPr sz="2600" dirty="0">
              <a:solidFill>
                <a:srgbClr val="00B050"/>
              </a:solidFill>
              <a:latin typeface="Copperplate Gothic Bold" panose="020E0705020206020404" pitchFamily="34" charset="0"/>
              <a:cs typeface="Tahoma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1E8B762F-8A3C-421B-8B24-BFB7CF130C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64" y="0"/>
            <a:ext cx="1393825" cy="139382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1430000" cy="6629400"/>
          </a:xfrm>
          <a:custGeom>
            <a:avLst/>
            <a:gdLst/>
            <a:ahLst/>
            <a:cxnLst/>
            <a:rect l="l" t="t" r="r" b="b"/>
            <a:pathLst>
              <a:path w="11430000" h="6629400">
                <a:moveTo>
                  <a:pt x="11430000" y="0"/>
                </a:moveTo>
                <a:lnTo>
                  <a:pt x="0" y="0"/>
                </a:lnTo>
                <a:lnTo>
                  <a:pt x="0" y="6629400"/>
                </a:lnTo>
                <a:lnTo>
                  <a:pt x="11430000" y="6629400"/>
                </a:lnTo>
                <a:lnTo>
                  <a:pt x="11430000" y="0"/>
                </a:lnTo>
                <a:close/>
              </a:path>
            </a:pathLst>
          </a:custGeom>
          <a:solidFill>
            <a:srgbClr val="FCFC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90" dirty="0"/>
              <a:t>Educación</a:t>
            </a:r>
            <a:r>
              <a:rPr spc="-150" dirty="0"/>
              <a:t> </a:t>
            </a:r>
            <a:r>
              <a:rPr spc="170" dirty="0"/>
              <a:t>y</a:t>
            </a:r>
            <a:r>
              <a:rPr spc="-150" dirty="0"/>
              <a:t> </a:t>
            </a:r>
            <a:r>
              <a:rPr spc="70" dirty="0"/>
              <a:t>Asesoramiento</a:t>
            </a:r>
            <a:r>
              <a:rPr spc="-145" dirty="0"/>
              <a:t> </a:t>
            </a:r>
            <a:r>
              <a:rPr spc="-10" dirty="0"/>
              <a:t>Inicial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87375" y="1368425"/>
            <a:ext cx="9768205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spc="105" dirty="0">
                <a:solidFill>
                  <a:srgbClr val="60605C"/>
                </a:solidFill>
                <a:latin typeface="Tahoma"/>
                <a:cs typeface="Tahoma"/>
              </a:rPr>
              <a:t>Comenzamos</a:t>
            </a:r>
            <a:r>
              <a:rPr sz="1350" spc="-85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65" dirty="0">
                <a:solidFill>
                  <a:srgbClr val="60605C"/>
                </a:solidFill>
                <a:latin typeface="Tahoma"/>
                <a:cs typeface="Tahoma"/>
              </a:rPr>
              <a:t>estableciendo</a:t>
            </a:r>
            <a:r>
              <a:rPr sz="1350" spc="-8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90" dirty="0">
                <a:solidFill>
                  <a:srgbClr val="60605C"/>
                </a:solidFill>
                <a:latin typeface="Tahoma"/>
                <a:cs typeface="Tahoma"/>
              </a:rPr>
              <a:t>bases</a:t>
            </a:r>
            <a:r>
              <a:rPr sz="1350" spc="-85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20" dirty="0">
                <a:solidFill>
                  <a:srgbClr val="60605C"/>
                </a:solidFill>
                <a:latin typeface="Tahoma"/>
                <a:cs typeface="Tahoma"/>
              </a:rPr>
              <a:t>sólidas.</a:t>
            </a:r>
            <a:r>
              <a:rPr sz="1350" spc="-8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60" dirty="0">
                <a:solidFill>
                  <a:srgbClr val="60605C"/>
                </a:solidFill>
                <a:latin typeface="Tahoma"/>
                <a:cs typeface="Tahoma"/>
              </a:rPr>
              <a:t>La</a:t>
            </a:r>
            <a:r>
              <a:rPr sz="1350" spc="-85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75" dirty="0">
                <a:solidFill>
                  <a:srgbClr val="60605C"/>
                </a:solidFill>
                <a:latin typeface="Tahoma"/>
                <a:cs typeface="Tahoma"/>
              </a:rPr>
              <a:t>educación</a:t>
            </a:r>
            <a:r>
              <a:rPr sz="1350" spc="-8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105" dirty="0">
                <a:solidFill>
                  <a:srgbClr val="60605C"/>
                </a:solidFill>
                <a:latin typeface="Tahoma"/>
                <a:cs typeface="Tahoma"/>
              </a:rPr>
              <a:t>es</a:t>
            </a:r>
            <a:r>
              <a:rPr sz="1350" spc="-8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20" dirty="0">
                <a:solidFill>
                  <a:srgbClr val="60605C"/>
                </a:solidFill>
                <a:latin typeface="Tahoma"/>
                <a:cs typeface="Tahoma"/>
              </a:rPr>
              <a:t>la</a:t>
            </a:r>
            <a:r>
              <a:rPr sz="1350" spc="-85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50" dirty="0">
                <a:solidFill>
                  <a:srgbClr val="60605C"/>
                </a:solidFill>
                <a:latin typeface="Tahoma"/>
                <a:cs typeface="Tahoma"/>
              </a:rPr>
              <a:t>piedra</a:t>
            </a:r>
            <a:r>
              <a:rPr sz="1350" spc="-8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60" dirty="0">
                <a:solidFill>
                  <a:srgbClr val="60605C"/>
                </a:solidFill>
                <a:latin typeface="Tahoma"/>
                <a:cs typeface="Tahoma"/>
              </a:rPr>
              <a:t>angular</a:t>
            </a:r>
            <a:r>
              <a:rPr sz="1350" spc="-85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70" dirty="0">
                <a:solidFill>
                  <a:srgbClr val="60605C"/>
                </a:solidFill>
                <a:latin typeface="Tahoma"/>
                <a:cs typeface="Tahoma"/>
              </a:rPr>
              <a:t>de</a:t>
            </a:r>
            <a:r>
              <a:rPr sz="1350" spc="-8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20" dirty="0">
                <a:solidFill>
                  <a:srgbClr val="60605C"/>
                </a:solidFill>
                <a:latin typeface="Tahoma"/>
                <a:cs typeface="Tahoma"/>
              </a:rPr>
              <a:t>toda</a:t>
            </a:r>
            <a:r>
              <a:rPr sz="1350" spc="-8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70" dirty="0">
                <a:solidFill>
                  <a:srgbClr val="60605C"/>
                </a:solidFill>
                <a:latin typeface="Tahoma"/>
                <a:cs typeface="Tahoma"/>
              </a:rPr>
              <a:t>inversión</a:t>
            </a:r>
            <a:r>
              <a:rPr sz="1350" spc="-85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60" dirty="0">
                <a:solidFill>
                  <a:srgbClr val="60605C"/>
                </a:solidFill>
                <a:latin typeface="Tahoma"/>
                <a:cs typeface="Tahoma"/>
              </a:rPr>
              <a:t>exitosa</a:t>
            </a:r>
            <a:r>
              <a:rPr sz="1350" spc="-8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85" dirty="0">
                <a:solidFill>
                  <a:srgbClr val="60605C"/>
                </a:solidFill>
                <a:latin typeface="Tahoma"/>
                <a:cs typeface="Tahoma"/>
              </a:rPr>
              <a:t>en</a:t>
            </a:r>
            <a:r>
              <a:rPr sz="1350" spc="-85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40" dirty="0">
                <a:solidFill>
                  <a:srgbClr val="60605C"/>
                </a:solidFill>
                <a:latin typeface="Tahoma"/>
                <a:cs typeface="Tahoma"/>
              </a:rPr>
              <a:t>criptoactivos.</a:t>
            </a:r>
            <a:endParaRPr sz="1350">
              <a:latin typeface="Tahoma"/>
              <a:cs typeface="Tahom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00075" y="1819275"/>
            <a:ext cx="5029200" cy="2219325"/>
            <a:chOff x="600075" y="1819275"/>
            <a:chExt cx="5029200" cy="2219325"/>
          </a:xfrm>
        </p:grpSpPr>
        <p:sp>
          <p:nvSpPr>
            <p:cNvPr id="6" name="object 6"/>
            <p:cNvSpPr/>
            <p:nvPr/>
          </p:nvSpPr>
          <p:spPr>
            <a:xfrm>
              <a:off x="600075" y="1819275"/>
              <a:ext cx="5029200" cy="2219325"/>
            </a:xfrm>
            <a:custGeom>
              <a:avLst/>
              <a:gdLst/>
              <a:ahLst/>
              <a:cxnLst/>
              <a:rect l="l" t="t" r="r" b="b"/>
              <a:pathLst>
                <a:path w="5029200" h="2219325">
                  <a:moveTo>
                    <a:pt x="5010607" y="0"/>
                  </a:moveTo>
                  <a:lnTo>
                    <a:pt x="18588" y="0"/>
                  </a:lnTo>
                  <a:lnTo>
                    <a:pt x="15854" y="546"/>
                  </a:lnTo>
                  <a:lnTo>
                    <a:pt x="0" y="18592"/>
                  </a:lnTo>
                  <a:lnTo>
                    <a:pt x="0" y="2197887"/>
                  </a:lnTo>
                  <a:lnTo>
                    <a:pt x="0" y="2200732"/>
                  </a:lnTo>
                  <a:lnTo>
                    <a:pt x="18588" y="2219325"/>
                  </a:lnTo>
                  <a:lnTo>
                    <a:pt x="5010607" y="2219325"/>
                  </a:lnTo>
                  <a:lnTo>
                    <a:pt x="5029200" y="2200732"/>
                  </a:lnTo>
                  <a:lnTo>
                    <a:pt x="5029200" y="18592"/>
                  </a:lnTo>
                  <a:lnTo>
                    <a:pt x="5013350" y="546"/>
                  </a:lnTo>
                  <a:lnTo>
                    <a:pt x="5010607" y="0"/>
                  </a:lnTo>
                  <a:close/>
                </a:path>
              </a:pathLst>
            </a:custGeom>
            <a:solidFill>
              <a:srgbClr val="F0EA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71525" y="1990725"/>
              <a:ext cx="514350" cy="514350"/>
            </a:xfrm>
            <a:custGeom>
              <a:avLst/>
              <a:gdLst/>
              <a:ahLst/>
              <a:cxnLst/>
              <a:rect l="l" t="t" r="r" b="b"/>
              <a:pathLst>
                <a:path w="514350" h="514350">
                  <a:moveTo>
                    <a:pt x="265598" y="0"/>
                  </a:moveTo>
                  <a:lnTo>
                    <a:pt x="248751" y="0"/>
                  </a:lnTo>
                  <a:lnTo>
                    <a:pt x="240347" y="406"/>
                  </a:lnTo>
                  <a:lnTo>
                    <a:pt x="231968" y="1244"/>
                  </a:lnTo>
                  <a:lnTo>
                    <a:pt x="223584" y="2057"/>
                  </a:lnTo>
                  <a:lnTo>
                    <a:pt x="174461" y="13512"/>
                  </a:lnTo>
                  <a:lnTo>
                    <a:pt x="128512" y="34340"/>
                  </a:lnTo>
                  <a:lnTo>
                    <a:pt x="87515" y="63715"/>
                  </a:lnTo>
                  <a:lnTo>
                    <a:pt x="53032" y="100533"/>
                  </a:lnTo>
                  <a:lnTo>
                    <a:pt x="26396" y="143370"/>
                  </a:lnTo>
                  <a:lnTo>
                    <a:pt x="8627" y="190576"/>
                  </a:lnTo>
                  <a:lnTo>
                    <a:pt x="411" y="240347"/>
                  </a:lnTo>
                  <a:lnTo>
                    <a:pt x="0" y="248754"/>
                  </a:lnTo>
                  <a:lnTo>
                    <a:pt x="0" y="257175"/>
                  </a:lnTo>
                  <a:lnTo>
                    <a:pt x="0" y="265595"/>
                  </a:lnTo>
                  <a:lnTo>
                    <a:pt x="6583" y="315607"/>
                  </a:lnTo>
                  <a:lnTo>
                    <a:pt x="22800" y="363372"/>
                  </a:lnTo>
                  <a:lnTo>
                    <a:pt x="48022" y="407060"/>
                  </a:lnTo>
                  <a:lnTo>
                    <a:pt x="81280" y="444982"/>
                  </a:lnTo>
                  <a:lnTo>
                    <a:pt x="121300" y="475691"/>
                  </a:lnTo>
                  <a:lnTo>
                    <a:pt x="166538" y="497992"/>
                  </a:lnTo>
                  <a:lnTo>
                    <a:pt x="215265" y="511048"/>
                  </a:lnTo>
                  <a:lnTo>
                    <a:pt x="248751" y="514350"/>
                  </a:lnTo>
                  <a:lnTo>
                    <a:pt x="265598" y="514350"/>
                  </a:lnTo>
                  <a:lnTo>
                    <a:pt x="315610" y="507771"/>
                  </a:lnTo>
                  <a:lnTo>
                    <a:pt x="363373" y="491553"/>
                  </a:lnTo>
                  <a:lnTo>
                    <a:pt x="407055" y="466331"/>
                  </a:lnTo>
                  <a:lnTo>
                    <a:pt x="444981" y="433070"/>
                  </a:lnTo>
                  <a:lnTo>
                    <a:pt x="475689" y="393052"/>
                  </a:lnTo>
                  <a:lnTo>
                    <a:pt x="497998" y="347814"/>
                  </a:lnTo>
                  <a:lnTo>
                    <a:pt x="511048" y="299085"/>
                  </a:lnTo>
                  <a:lnTo>
                    <a:pt x="514350" y="265595"/>
                  </a:lnTo>
                  <a:lnTo>
                    <a:pt x="514350" y="248754"/>
                  </a:lnTo>
                  <a:lnTo>
                    <a:pt x="507771" y="198742"/>
                  </a:lnTo>
                  <a:lnTo>
                    <a:pt x="491549" y="150977"/>
                  </a:lnTo>
                  <a:lnTo>
                    <a:pt x="466328" y="107289"/>
                  </a:lnTo>
                  <a:lnTo>
                    <a:pt x="433070" y="69367"/>
                  </a:lnTo>
                  <a:lnTo>
                    <a:pt x="393049" y="38658"/>
                  </a:lnTo>
                  <a:lnTo>
                    <a:pt x="347811" y="16344"/>
                  </a:lnTo>
                  <a:lnTo>
                    <a:pt x="299085" y="3302"/>
                  </a:lnTo>
                  <a:lnTo>
                    <a:pt x="282381" y="1244"/>
                  </a:lnTo>
                  <a:lnTo>
                    <a:pt x="274002" y="406"/>
                  </a:lnTo>
                  <a:lnTo>
                    <a:pt x="265598" y="0"/>
                  </a:lnTo>
                  <a:close/>
                </a:path>
              </a:pathLst>
            </a:custGeom>
            <a:solidFill>
              <a:srgbClr val="1D1D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44191" y="2128471"/>
              <a:ext cx="171715" cy="241688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758825" y="2668587"/>
            <a:ext cx="4283710" cy="11696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650" b="1" dirty="0">
                <a:solidFill>
                  <a:srgbClr val="60605C"/>
                </a:solidFill>
                <a:latin typeface="Tahoma"/>
                <a:cs typeface="Tahoma"/>
              </a:rPr>
              <a:t>Consultoría</a:t>
            </a:r>
            <a:r>
              <a:rPr sz="1650" b="1" spc="10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650" b="1" spc="50" dirty="0">
                <a:solidFill>
                  <a:srgbClr val="60605C"/>
                </a:solidFill>
                <a:latin typeface="Tahoma"/>
                <a:cs typeface="Tahoma"/>
              </a:rPr>
              <a:t>de</a:t>
            </a:r>
            <a:r>
              <a:rPr sz="1650" b="1" spc="105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650" b="1" spc="-10" dirty="0">
                <a:solidFill>
                  <a:srgbClr val="60605C"/>
                </a:solidFill>
                <a:latin typeface="Tahoma"/>
                <a:cs typeface="Tahoma"/>
              </a:rPr>
              <a:t>Inmersión</a:t>
            </a:r>
            <a:endParaRPr sz="1650">
              <a:latin typeface="Tahoma"/>
              <a:cs typeface="Tahoma"/>
            </a:endParaRPr>
          </a:p>
          <a:p>
            <a:pPr marL="12700" marR="5080">
              <a:lnSpc>
                <a:spcPct val="131900"/>
              </a:lnSpc>
              <a:spcBef>
                <a:spcPts val="580"/>
              </a:spcBef>
            </a:pPr>
            <a:r>
              <a:rPr sz="1350" spc="90" dirty="0">
                <a:solidFill>
                  <a:srgbClr val="60605C"/>
                </a:solidFill>
                <a:latin typeface="Tahoma"/>
                <a:cs typeface="Tahoma"/>
              </a:rPr>
              <a:t>Sesión</a:t>
            </a:r>
            <a:r>
              <a:rPr sz="1350" spc="-11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65" dirty="0">
                <a:solidFill>
                  <a:srgbClr val="60605C"/>
                </a:solidFill>
                <a:latin typeface="Tahoma"/>
                <a:cs typeface="Tahoma"/>
              </a:rPr>
              <a:t>personalizada</a:t>
            </a:r>
            <a:r>
              <a:rPr sz="1350" spc="-11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55" dirty="0">
                <a:solidFill>
                  <a:srgbClr val="60605C"/>
                </a:solidFill>
                <a:latin typeface="Tahoma"/>
                <a:cs typeface="Tahoma"/>
              </a:rPr>
              <a:t>para</a:t>
            </a:r>
            <a:r>
              <a:rPr sz="1350" spc="-11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65" dirty="0">
                <a:solidFill>
                  <a:srgbClr val="60605C"/>
                </a:solidFill>
                <a:latin typeface="Tahoma"/>
                <a:cs typeface="Tahoma"/>
              </a:rPr>
              <a:t>entender</a:t>
            </a:r>
            <a:r>
              <a:rPr sz="1350" spc="-11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50" dirty="0">
                <a:solidFill>
                  <a:srgbClr val="60605C"/>
                </a:solidFill>
                <a:latin typeface="Tahoma"/>
                <a:cs typeface="Tahoma"/>
              </a:rPr>
              <a:t>tecnología blockchain,</a:t>
            </a:r>
            <a:r>
              <a:rPr sz="1350" spc="-95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65" dirty="0">
                <a:solidFill>
                  <a:srgbClr val="60605C"/>
                </a:solidFill>
                <a:latin typeface="Tahoma"/>
                <a:cs typeface="Tahoma"/>
              </a:rPr>
              <a:t>gestionar</a:t>
            </a:r>
            <a:r>
              <a:rPr sz="1350" spc="-95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80" dirty="0">
                <a:solidFill>
                  <a:srgbClr val="60605C"/>
                </a:solidFill>
                <a:latin typeface="Tahoma"/>
                <a:cs typeface="Tahoma"/>
              </a:rPr>
              <a:t>riesgos</a:t>
            </a:r>
            <a:r>
              <a:rPr sz="1350" spc="-9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85" dirty="0">
                <a:solidFill>
                  <a:srgbClr val="60605C"/>
                </a:solidFill>
                <a:latin typeface="Tahoma"/>
                <a:cs typeface="Tahoma"/>
              </a:rPr>
              <a:t>y</a:t>
            </a:r>
            <a:r>
              <a:rPr sz="1350" spc="-95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40" dirty="0">
                <a:solidFill>
                  <a:srgbClr val="60605C"/>
                </a:solidFill>
                <a:latin typeface="Tahoma"/>
                <a:cs typeface="Tahoma"/>
              </a:rPr>
              <a:t>calibrar</a:t>
            </a:r>
            <a:r>
              <a:rPr sz="1350" spc="-9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55" dirty="0">
                <a:solidFill>
                  <a:srgbClr val="60605C"/>
                </a:solidFill>
                <a:latin typeface="Tahoma"/>
                <a:cs typeface="Tahoma"/>
              </a:rPr>
              <a:t>expectativas realistas</a:t>
            </a:r>
            <a:r>
              <a:rPr sz="1350" spc="-9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85" dirty="0">
                <a:solidFill>
                  <a:srgbClr val="60605C"/>
                </a:solidFill>
                <a:latin typeface="Tahoma"/>
                <a:cs typeface="Tahoma"/>
              </a:rPr>
              <a:t>desde</a:t>
            </a:r>
            <a:r>
              <a:rPr sz="1350" spc="-9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dirty="0">
                <a:solidFill>
                  <a:srgbClr val="60605C"/>
                </a:solidFill>
                <a:latin typeface="Tahoma"/>
                <a:cs typeface="Tahoma"/>
              </a:rPr>
              <a:t>el</a:t>
            </a:r>
            <a:r>
              <a:rPr sz="1350" spc="-9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80" dirty="0">
                <a:solidFill>
                  <a:srgbClr val="60605C"/>
                </a:solidFill>
                <a:latin typeface="Tahoma"/>
                <a:cs typeface="Tahoma"/>
              </a:rPr>
              <a:t>primer</a:t>
            </a:r>
            <a:r>
              <a:rPr sz="1350" spc="-85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-20" dirty="0">
                <a:solidFill>
                  <a:srgbClr val="60605C"/>
                </a:solidFill>
                <a:latin typeface="Tahoma"/>
                <a:cs typeface="Tahoma"/>
              </a:rPr>
              <a:t>día.</a:t>
            </a:r>
            <a:endParaRPr sz="1350">
              <a:latin typeface="Tahoma"/>
              <a:cs typeface="Tahoma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5800725" y="1819275"/>
            <a:ext cx="5029200" cy="2219325"/>
            <a:chOff x="5800725" y="1819275"/>
            <a:chExt cx="5029200" cy="2219325"/>
          </a:xfrm>
        </p:grpSpPr>
        <p:sp>
          <p:nvSpPr>
            <p:cNvPr id="11" name="object 11"/>
            <p:cNvSpPr/>
            <p:nvPr/>
          </p:nvSpPr>
          <p:spPr>
            <a:xfrm>
              <a:off x="5800725" y="1819275"/>
              <a:ext cx="5029200" cy="2219325"/>
            </a:xfrm>
            <a:custGeom>
              <a:avLst/>
              <a:gdLst/>
              <a:ahLst/>
              <a:cxnLst/>
              <a:rect l="l" t="t" r="r" b="b"/>
              <a:pathLst>
                <a:path w="5029200" h="2219325">
                  <a:moveTo>
                    <a:pt x="5010607" y="0"/>
                  </a:moveTo>
                  <a:lnTo>
                    <a:pt x="18592" y="0"/>
                  </a:lnTo>
                  <a:lnTo>
                    <a:pt x="15849" y="546"/>
                  </a:lnTo>
                  <a:lnTo>
                    <a:pt x="0" y="18592"/>
                  </a:lnTo>
                  <a:lnTo>
                    <a:pt x="0" y="2197887"/>
                  </a:lnTo>
                  <a:lnTo>
                    <a:pt x="0" y="2200732"/>
                  </a:lnTo>
                  <a:lnTo>
                    <a:pt x="18592" y="2219325"/>
                  </a:lnTo>
                  <a:lnTo>
                    <a:pt x="5010607" y="2219325"/>
                  </a:lnTo>
                  <a:lnTo>
                    <a:pt x="5029200" y="2200732"/>
                  </a:lnTo>
                  <a:lnTo>
                    <a:pt x="5029200" y="18592"/>
                  </a:lnTo>
                  <a:lnTo>
                    <a:pt x="5013350" y="546"/>
                  </a:lnTo>
                  <a:lnTo>
                    <a:pt x="5010607" y="0"/>
                  </a:lnTo>
                  <a:close/>
                </a:path>
              </a:pathLst>
            </a:custGeom>
            <a:solidFill>
              <a:srgbClr val="F0EA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972175" y="1990725"/>
              <a:ext cx="514350" cy="514350"/>
            </a:xfrm>
            <a:custGeom>
              <a:avLst/>
              <a:gdLst/>
              <a:ahLst/>
              <a:cxnLst/>
              <a:rect l="l" t="t" r="r" b="b"/>
              <a:pathLst>
                <a:path w="514350" h="514350">
                  <a:moveTo>
                    <a:pt x="265595" y="0"/>
                  </a:moveTo>
                  <a:lnTo>
                    <a:pt x="248754" y="0"/>
                  </a:lnTo>
                  <a:lnTo>
                    <a:pt x="240347" y="406"/>
                  </a:lnTo>
                  <a:lnTo>
                    <a:pt x="198742" y="6578"/>
                  </a:lnTo>
                  <a:lnTo>
                    <a:pt x="150977" y="22796"/>
                  </a:lnTo>
                  <a:lnTo>
                    <a:pt x="107289" y="48018"/>
                  </a:lnTo>
                  <a:lnTo>
                    <a:pt x="69367" y="81280"/>
                  </a:lnTo>
                  <a:lnTo>
                    <a:pt x="38658" y="121297"/>
                  </a:lnTo>
                  <a:lnTo>
                    <a:pt x="16357" y="166535"/>
                  </a:lnTo>
                  <a:lnTo>
                    <a:pt x="3302" y="215265"/>
                  </a:lnTo>
                  <a:lnTo>
                    <a:pt x="0" y="248754"/>
                  </a:lnTo>
                  <a:lnTo>
                    <a:pt x="0" y="257175"/>
                  </a:lnTo>
                  <a:lnTo>
                    <a:pt x="0" y="265595"/>
                  </a:lnTo>
                  <a:lnTo>
                    <a:pt x="6578" y="315607"/>
                  </a:lnTo>
                  <a:lnTo>
                    <a:pt x="22796" y="363372"/>
                  </a:lnTo>
                  <a:lnTo>
                    <a:pt x="48018" y="407060"/>
                  </a:lnTo>
                  <a:lnTo>
                    <a:pt x="81280" y="444982"/>
                  </a:lnTo>
                  <a:lnTo>
                    <a:pt x="121297" y="475691"/>
                  </a:lnTo>
                  <a:lnTo>
                    <a:pt x="166535" y="497992"/>
                  </a:lnTo>
                  <a:lnTo>
                    <a:pt x="215265" y="511048"/>
                  </a:lnTo>
                  <a:lnTo>
                    <a:pt x="248754" y="514350"/>
                  </a:lnTo>
                  <a:lnTo>
                    <a:pt x="265595" y="514350"/>
                  </a:lnTo>
                  <a:lnTo>
                    <a:pt x="315607" y="507771"/>
                  </a:lnTo>
                  <a:lnTo>
                    <a:pt x="363372" y="491553"/>
                  </a:lnTo>
                  <a:lnTo>
                    <a:pt x="407060" y="466331"/>
                  </a:lnTo>
                  <a:lnTo>
                    <a:pt x="444982" y="433070"/>
                  </a:lnTo>
                  <a:lnTo>
                    <a:pt x="475678" y="393052"/>
                  </a:lnTo>
                  <a:lnTo>
                    <a:pt x="497992" y="347814"/>
                  </a:lnTo>
                  <a:lnTo>
                    <a:pt x="511048" y="299085"/>
                  </a:lnTo>
                  <a:lnTo>
                    <a:pt x="514350" y="265595"/>
                  </a:lnTo>
                  <a:lnTo>
                    <a:pt x="514350" y="248754"/>
                  </a:lnTo>
                  <a:lnTo>
                    <a:pt x="507758" y="198742"/>
                  </a:lnTo>
                  <a:lnTo>
                    <a:pt x="491553" y="150977"/>
                  </a:lnTo>
                  <a:lnTo>
                    <a:pt x="466331" y="107289"/>
                  </a:lnTo>
                  <a:lnTo>
                    <a:pt x="433070" y="69367"/>
                  </a:lnTo>
                  <a:lnTo>
                    <a:pt x="393052" y="38658"/>
                  </a:lnTo>
                  <a:lnTo>
                    <a:pt x="347814" y="16344"/>
                  </a:lnTo>
                  <a:lnTo>
                    <a:pt x="299085" y="3302"/>
                  </a:lnTo>
                  <a:lnTo>
                    <a:pt x="274002" y="406"/>
                  </a:lnTo>
                  <a:lnTo>
                    <a:pt x="265595" y="0"/>
                  </a:lnTo>
                  <a:close/>
                </a:path>
              </a:pathLst>
            </a:custGeom>
            <a:solidFill>
              <a:srgbClr val="1D1D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15062" y="2133600"/>
              <a:ext cx="236621" cy="236570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5959475" y="2668587"/>
            <a:ext cx="4613910" cy="90296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650" b="1" dirty="0">
                <a:solidFill>
                  <a:srgbClr val="60605C"/>
                </a:solidFill>
                <a:latin typeface="Tahoma"/>
                <a:cs typeface="Tahoma"/>
              </a:rPr>
              <a:t>Plan</a:t>
            </a:r>
            <a:r>
              <a:rPr sz="1650" b="1" spc="6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650" b="1" spc="-10" dirty="0">
                <a:solidFill>
                  <a:srgbClr val="60605C"/>
                </a:solidFill>
                <a:latin typeface="Tahoma"/>
                <a:cs typeface="Tahoma"/>
              </a:rPr>
              <a:t>Personalizado</a:t>
            </a:r>
            <a:endParaRPr sz="1650">
              <a:latin typeface="Tahoma"/>
              <a:cs typeface="Tahoma"/>
            </a:endParaRPr>
          </a:p>
          <a:p>
            <a:pPr marL="12700" marR="5080">
              <a:lnSpc>
                <a:spcPct val="134300"/>
              </a:lnSpc>
              <a:spcBef>
                <a:spcPts val="540"/>
              </a:spcBef>
            </a:pPr>
            <a:r>
              <a:rPr sz="1350" spc="50" dirty="0">
                <a:solidFill>
                  <a:srgbClr val="60605C"/>
                </a:solidFill>
                <a:latin typeface="Tahoma"/>
                <a:cs typeface="Tahoma"/>
              </a:rPr>
              <a:t>Estrategia</a:t>
            </a:r>
            <a:r>
              <a:rPr sz="1350" spc="-105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70" dirty="0">
                <a:solidFill>
                  <a:srgbClr val="60605C"/>
                </a:solidFill>
                <a:latin typeface="Tahoma"/>
                <a:cs typeface="Tahoma"/>
              </a:rPr>
              <a:t>de</a:t>
            </a:r>
            <a:r>
              <a:rPr sz="1350" spc="-105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70" dirty="0">
                <a:solidFill>
                  <a:srgbClr val="60605C"/>
                </a:solidFill>
                <a:latin typeface="Tahoma"/>
                <a:cs typeface="Tahoma"/>
              </a:rPr>
              <a:t>inversión</a:t>
            </a:r>
            <a:r>
              <a:rPr sz="1350" spc="-10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50" dirty="0">
                <a:solidFill>
                  <a:srgbClr val="60605C"/>
                </a:solidFill>
                <a:latin typeface="Tahoma"/>
                <a:cs typeface="Tahoma"/>
              </a:rPr>
              <a:t>ajustada</a:t>
            </a:r>
            <a:r>
              <a:rPr sz="1350" spc="-105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55" dirty="0">
                <a:solidFill>
                  <a:srgbClr val="60605C"/>
                </a:solidFill>
                <a:latin typeface="Tahoma"/>
                <a:cs typeface="Tahoma"/>
              </a:rPr>
              <a:t>a</a:t>
            </a:r>
            <a:r>
              <a:rPr sz="1350" spc="-10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dirty="0">
                <a:solidFill>
                  <a:srgbClr val="60605C"/>
                </a:solidFill>
                <a:latin typeface="Tahoma"/>
                <a:cs typeface="Tahoma"/>
              </a:rPr>
              <a:t>tu</a:t>
            </a:r>
            <a:r>
              <a:rPr sz="1350" spc="-105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65" dirty="0">
                <a:solidFill>
                  <a:srgbClr val="60605C"/>
                </a:solidFill>
                <a:latin typeface="Tahoma"/>
                <a:cs typeface="Tahoma"/>
              </a:rPr>
              <a:t>horizonte</a:t>
            </a:r>
            <a:r>
              <a:rPr sz="1350" spc="-10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35" dirty="0">
                <a:solidFill>
                  <a:srgbClr val="60605C"/>
                </a:solidFill>
                <a:latin typeface="Tahoma"/>
                <a:cs typeface="Tahoma"/>
              </a:rPr>
              <a:t>temporal, </a:t>
            </a:r>
            <a:r>
              <a:rPr sz="1350" dirty="0">
                <a:solidFill>
                  <a:srgbClr val="60605C"/>
                </a:solidFill>
                <a:latin typeface="Tahoma"/>
                <a:cs typeface="Tahoma"/>
              </a:rPr>
              <a:t>perfil</a:t>
            </a:r>
            <a:r>
              <a:rPr sz="1350" spc="-8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70" dirty="0">
                <a:solidFill>
                  <a:srgbClr val="60605C"/>
                </a:solidFill>
                <a:latin typeface="Tahoma"/>
                <a:cs typeface="Tahoma"/>
              </a:rPr>
              <a:t>de</a:t>
            </a:r>
            <a:r>
              <a:rPr sz="1350" spc="-75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70" dirty="0">
                <a:solidFill>
                  <a:srgbClr val="60605C"/>
                </a:solidFill>
                <a:latin typeface="Tahoma"/>
                <a:cs typeface="Tahoma"/>
              </a:rPr>
              <a:t>riesgo</a:t>
            </a:r>
            <a:r>
              <a:rPr sz="1350" spc="-75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80" dirty="0">
                <a:solidFill>
                  <a:srgbClr val="60605C"/>
                </a:solidFill>
                <a:latin typeface="Tahoma"/>
                <a:cs typeface="Tahoma"/>
              </a:rPr>
              <a:t>único</a:t>
            </a:r>
            <a:r>
              <a:rPr sz="1350" spc="-75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85" dirty="0">
                <a:solidFill>
                  <a:srgbClr val="60605C"/>
                </a:solidFill>
                <a:latin typeface="Tahoma"/>
                <a:cs typeface="Tahoma"/>
              </a:rPr>
              <a:t>y</a:t>
            </a:r>
            <a:r>
              <a:rPr sz="1350" spc="-75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50" dirty="0">
                <a:solidFill>
                  <a:srgbClr val="60605C"/>
                </a:solidFill>
                <a:latin typeface="Tahoma"/>
                <a:cs typeface="Tahoma"/>
              </a:rPr>
              <a:t>objetivos</a:t>
            </a:r>
            <a:r>
              <a:rPr sz="1350" spc="-75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65" dirty="0">
                <a:solidFill>
                  <a:srgbClr val="60605C"/>
                </a:solidFill>
                <a:latin typeface="Tahoma"/>
                <a:cs typeface="Tahoma"/>
              </a:rPr>
              <a:t>financieros</a:t>
            </a:r>
            <a:r>
              <a:rPr sz="1350" spc="-8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45" dirty="0">
                <a:solidFill>
                  <a:srgbClr val="60605C"/>
                </a:solidFill>
                <a:latin typeface="Tahoma"/>
                <a:cs typeface="Tahoma"/>
              </a:rPr>
              <a:t>específicos.</a:t>
            </a:r>
            <a:endParaRPr sz="1350">
              <a:latin typeface="Tahoma"/>
              <a:cs typeface="Tahoma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600075" y="4210050"/>
            <a:ext cx="5029200" cy="1952625"/>
            <a:chOff x="600075" y="4210050"/>
            <a:chExt cx="5029200" cy="1952625"/>
          </a:xfrm>
        </p:grpSpPr>
        <p:sp>
          <p:nvSpPr>
            <p:cNvPr id="16" name="object 16"/>
            <p:cNvSpPr/>
            <p:nvPr/>
          </p:nvSpPr>
          <p:spPr>
            <a:xfrm>
              <a:off x="600075" y="4210050"/>
              <a:ext cx="5029200" cy="1952625"/>
            </a:xfrm>
            <a:custGeom>
              <a:avLst/>
              <a:gdLst/>
              <a:ahLst/>
              <a:cxnLst/>
              <a:rect l="l" t="t" r="r" b="b"/>
              <a:pathLst>
                <a:path w="5029200" h="1952625">
                  <a:moveTo>
                    <a:pt x="5010607" y="0"/>
                  </a:moveTo>
                  <a:lnTo>
                    <a:pt x="18588" y="0"/>
                  </a:lnTo>
                  <a:lnTo>
                    <a:pt x="15854" y="546"/>
                  </a:lnTo>
                  <a:lnTo>
                    <a:pt x="0" y="18592"/>
                  </a:lnTo>
                  <a:lnTo>
                    <a:pt x="0" y="1931193"/>
                  </a:lnTo>
                  <a:lnTo>
                    <a:pt x="0" y="1934036"/>
                  </a:lnTo>
                  <a:lnTo>
                    <a:pt x="18588" y="1952625"/>
                  </a:lnTo>
                  <a:lnTo>
                    <a:pt x="5010607" y="1952625"/>
                  </a:lnTo>
                  <a:lnTo>
                    <a:pt x="5029200" y="1934036"/>
                  </a:lnTo>
                  <a:lnTo>
                    <a:pt x="5029200" y="18592"/>
                  </a:lnTo>
                  <a:lnTo>
                    <a:pt x="5013350" y="546"/>
                  </a:lnTo>
                  <a:lnTo>
                    <a:pt x="5010607" y="0"/>
                  </a:lnTo>
                  <a:close/>
                </a:path>
              </a:pathLst>
            </a:custGeom>
            <a:solidFill>
              <a:srgbClr val="F0EA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71525" y="4381500"/>
              <a:ext cx="514350" cy="514350"/>
            </a:xfrm>
            <a:custGeom>
              <a:avLst/>
              <a:gdLst/>
              <a:ahLst/>
              <a:cxnLst/>
              <a:rect l="l" t="t" r="r" b="b"/>
              <a:pathLst>
                <a:path w="514350" h="514350">
                  <a:moveTo>
                    <a:pt x="265598" y="0"/>
                  </a:moveTo>
                  <a:lnTo>
                    <a:pt x="248751" y="0"/>
                  </a:lnTo>
                  <a:lnTo>
                    <a:pt x="240347" y="406"/>
                  </a:lnTo>
                  <a:lnTo>
                    <a:pt x="231968" y="1244"/>
                  </a:lnTo>
                  <a:lnTo>
                    <a:pt x="223584" y="2057"/>
                  </a:lnTo>
                  <a:lnTo>
                    <a:pt x="174461" y="13512"/>
                  </a:lnTo>
                  <a:lnTo>
                    <a:pt x="128512" y="34340"/>
                  </a:lnTo>
                  <a:lnTo>
                    <a:pt x="87515" y="63715"/>
                  </a:lnTo>
                  <a:lnTo>
                    <a:pt x="53032" y="100533"/>
                  </a:lnTo>
                  <a:lnTo>
                    <a:pt x="26396" y="143370"/>
                  </a:lnTo>
                  <a:lnTo>
                    <a:pt x="8627" y="190576"/>
                  </a:lnTo>
                  <a:lnTo>
                    <a:pt x="411" y="240347"/>
                  </a:lnTo>
                  <a:lnTo>
                    <a:pt x="0" y="248754"/>
                  </a:lnTo>
                  <a:lnTo>
                    <a:pt x="0" y="257175"/>
                  </a:lnTo>
                  <a:lnTo>
                    <a:pt x="0" y="265595"/>
                  </a:lnTo>
                  <a:lnTo>
                    <a:pt x="6583" y="315607"/>
                  </a:lnTo>
                  <a:lnTo>
                    <a:pt x="22800" y="363372"/>
                  </a:lnTo>
                  <a:lnTo>
                    <a:pt x="48022" y="407060"/>
                  </a:lnTo>
                  <a:lnTo>
                    <a:pt x="81280" y="444982"/>
                  </a:lnTo>
                  <a:lnTo>
                    <a:pt x="121300" y="475678"/>
                  </a:lnTo>
                  <a:lnTo>
                    <a:pt x="166538" y="497992"/>
                  </a:lnTo>
                  <a:lnTo>
                    <a:pt x="215265" y="511048"/>
                  </a:lnTo>
                  <a:lnTo>
                    <a:pt x="248751" y="514350"/>
                  </a:lnTo>
                  <a:lnTo>
                    <a:pt x="265598" y="514350"/>
                  </a:lnTo>
                  <a:lnTo>
                    <a:pt x="315610" y="507758"/>
                  </a:lnTo>
                  <a:lnTo>
                    <a:pt x="363373" y="491553"/>
                  </a:lnTo>
                  <a:lnTo>
                    <a:pt x="407055" y="466331"/>
                  </a:lnTo>
                  <a:lnTo>
                    <a:pt x="444981" y="433070"/>
                  </a:lnTo>
                  <a:lnTo>
                    <a:pt x="475689" y="393052"/>
                  </a:lnTo>
                  <a:lnTo>
                    <a:pt x="497998" y="347814"/>
                  </a:lnTo>
                  <a:lnTo>
                    <a:pt x="511048" y="299085"/>
                  </a:lnTo>
                  <a:lnTo>
                    <a:pt x="514350" y="265595"/>
                  </a:lnTo>
                  <a:lnTo>
                    <a:pt x="514350" y="248754"/>
                  </a:lnTo>
                  <a:lnTo>
                    <a:pt x="507771" y="198742"/>
                  </a:lnTo>
                  <a:lnTo>
                    <a:pt x="491549" y="150977"/>
                  </a:lnTo>
                  <a:lnTo>
                    <a:pt x="466328" y="107289"/>
                  </a:lnTo>
                  <a:lnTo>
                    <a:pt x="433070" y="69367"/>
                  </a:lnTo>
                  <a:lnTo>
                    <a:pt x="393049" y="38658"/>
                  </a:lnTo>
                  <a:lnTo>
                    <a:pt x="347811" y="16344"/>
                  </a:lnTo>
                  <a:lnTo>
                    <a:pt x="299085" y="3302"/>
                  </a:lnTo>
                  <a:lnTo>
                    <a:pt x="282381" y="1244"/>
                  </a:lnTo>
                  <a:lnTo>
                    <a:pt x="274002" y="406"/>
                  </a:lnTo>
                  <a:lnTo>
                    <a:pt x="265598" y="0"/>
                  </a:lnTo>
                  <a:close/>
                </a:path>
              </a:pathLst>
            </a:custGeom>
            <a:solidFill>
              <a:srgbClr val="1D1D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12061" y="4519248"/>
              <a:ext cx="236104" cy="241684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758825" y="5059362"/>
            <a:ext cx="4692015" cy="90296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650" b="1" dirty="0">
                <a:solidFill>
                  <a:srgbClr val="60605C"/>
                </a:solidFill>
                <a:latin typeface="Tahoma"/>
                <a:cs typeface="Tahoma"/>
              </a:rPr>
              <a:t>Due</a:t>
            </a:r>
            <a:r>
              <a:rPr sz="1650" b="1" spc="-2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650" b="1" spc="-10" dirty="0">
                <a:solidFill>
                  <a:srgbClr val="60605C"/>
                </a:solidFill>
                <a:latin typeface="Tahoma"/>
                <a:cs typeface="Tahoma"/>
              </a:rPr>
              <a:t>Diligence</a:t>
            </a:r>
            <a:endParaRPr sz="1650">
              <a:latin typeface="Tahoma"/>
              <a:cs typeface="Tahoma"/>
            </a:endParaRPr>
          </a:p>
          <a:p>
            <a:pPr marL="12700" marR="5080">
              <a:lnSpc>
                <a:spcPct val="134300"/>
              </a:lnSpc>
              <a:spcBef>
                <a:spcPts val="540"/>
              </a:spcBef>
            </a:pPr>
            <a:r>
              <a:rPr sz="1350" spc="75" dirty="0">
                <a:solidFill>
                  <a:srgbClr val="60605C"/>
                </a:solidFill>
                <a:latin typeface="Tahoma"/>
                <a:cs typeface="Tahoma"/>
              </a:rPr>
              <a:t>Análisis</a:t>
            </a:r>
            <a:r>
              <a:rPr sz="1350" spc="-75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70" dirty="0">
                <a:solidFill>
                  <a:srgbClr val="60605C"/>
                </a:solidFill>
                <a:latin typeface="Tahoma"/>
                <a:cs typeface="Tahoma"/>
              </a:rPr>
              <a:t>exhaustivo</a:t>
            </a:r>
            <a:r>
              <a:rPr sz="1350" spc="-75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70" dirty="0">
                <a:solidFill>
                  <a:srgbClr val="60605C"/>
                </a:solidFill>
                <a:latin typeface="Tahoma"/>
                <a:cs typeface="Tahoma"/>
              </a:rPr>
              <a:t>de</a:t>
            </a:r>
            <a:r>
              <a:rPr sz="1350" spc="-75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20" dirty="0">
                <a:solidFill>
                  <a:srgbClr val="60605C"/>
                </a:solidFill>
                <a:latin typeface="Tahoma"/>
                <a:cs typeface="Tahoma"/>
              </a:rPr>
              <a:t>proyectos:</a:t>
            </a:r>
            <a:r>
              <a:rPr sz="1350" spc="-75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50" dirty="0">
                <a:solidFill>
                  <a:srgbClr val="60605C"/>
                </a:solidFill>
                <a:latin typeface="Tahoma"/>
                <a:cs typeface="Tahoma"/>
              </a:rPr>
              <a:t>equipos,</a:t>
            </a:r>
            <a:r>
              <a:rPr sz="1350" spc="-75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-10" dirty="0">
                <a:solidFill>
                  <a:srgbClr val="60605C"/>
                </a:solidFill>
                <a:latin typeface="Tahoma"/>
                <a:cs typeface="Tahoma"/>
              </a:rPr>
              <a:t>tecnología, </a:t>
            </a:r>
            <a:r>
              <a:rPr sz="1350" spc="70" dirty="0">
                <a:solidFill>
                  <a:srgbClr val="60605C"/>
                </a:solidFill>
                <a:latin typeface="Tahoma"/>
                <a:cs typeface="Tahoma"/>
              </a:rPr>
              <a:t>tokenómica</a:t>
            </a:r>
            <a:r>
              <a:rPr sz="1350" spc="-105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85" dirty="0">
                <a:solidFill>
                  <a:srgbClr val="60605C"/>
                </a:solidFill>
                <a:latin typeface="Tahoma"/>
                <a:cs typeface="Tahoma"/>
              </a:rPr>
              <a:t>y</a:t>
            </a:r>
            <a:r>
              <a:rPr sz="1350" spc="-10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50" dirty="0">
                <a:solidFill>
                  <a:srgbClr val="60605C"/>
                </a:solidFill>
                <a:latin typeface="Tahoma"/>
                <a:cs typeface="Tahoma"/>
              </a:rPr>
              <a:t>viabilidad</a:t>
            </a:r>
            <a:r>
              <a:rPr sz="1350" spc="-105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70" dirty="0">
                <a:solidFill>
                  <a:srgbClr val="60605C"/>
                </a:solidFill>
                <a:latin typeface="Tahoma"/>
                <a:cs typeface="Tahoma"/>
              </a:rPr>
              <a:t>antes</a:t>
            </a:r>
            <a:r>
              <a:rPr sz="1350" spc="-10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70" dirty="0">
                <a:solidFill>
                  <a:srgbClr val="60605C"/>
                </a:solidFill>
                <a:latin typeface="Tahoma"/>
                <a:cs typeface="Tahoma"/>
              </a:rPr>
              <a:t>de</a:t>
            </a:r>
            <a:r>
              <a:rPr sz="1350" spc="-105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95" dirty="0">
                <a:solidFill>
                  <a:srgbClr val="60605C"/>
                </a:solidFill>
                <a:latin typeface="Tahoma"/>
                <a:cs typeface="Tahoma"/>
              </a:rPr>
              <a:t>comprometer</a:t>
            </a:r>
            <a:r>
              <a:rPr sz="1350" spc="-10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dirty="0">
                <a:solidFill>
                  <a:srgbClr val="60605C"/>
                </a:solidFill>
                <a:latin typeface="Tahoma"/>
                <a:cs typeface="Tahoma"/>
              </a:rPr>
              <a:t>tu</a:t>
            </a:r>
            <a:r>
              <a:rPr sz="1350" spc="-105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-10" dirty="0">
                <a:solidFill>
                  <a:srgbClr val="60605C"/>
                </a:solidFill>
                <a:latin typeface="Tahoma"/>
                <a:cs typeface="Tahoma"/>
              </a:rPr>
              <a:t>capital.</a:t>
            </a:r>
            <a:endParaRPr sz="1350">
              <a:latin typeface="Tahoma"/>
              <a:cs typeface="Tahoma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5800725" y="4210050"/>
            <a:ext cx="5029200" cy="1952625"/>
            <a:chOff x="5800725" y="4210050"/>
            <a:chExt cx="5029200" cy="1952625"/>
          </a:xfrm>
        </p:grpSpPr>
        <p:sp>
          <p:nvSpPr>
            <p:cNvPr id="21" name="object 21"/>
            <p:cNvSpPr/>
            <p:nvPr/>
          </p:nvSpPr>
          <p:spPr>
            <a:xfrm>
              <a:off x="5800725" y="4210050"/>
              <a:ext cx="5029200" cy="1952625"/>
            </a:xfrm>
            <a:custGeom>
              <a:avLst/>
              <a:gdLst/>
              <a:ahLst/>
              <a:cxnLst/>
              <a:rect l="l" t="t" r="r" b="b"/>
              <a:pathLst>
                <a:path w="5029200" h="1952625">
                  <a:moveTo>
                    <a:pt x="5010607" y="0"/>
                  </a:moveTo>
                  <a:lnTo>
                    <a:pt x="18592" y="0"/>
                  </a:lnTo>
                  <a:lnTo>
                    <a:pt x="15849" y="546"/>
                  </a:lnTo>
                  <a:lnTo>
                    <a:pt x="0" y="18592"/>
                  </a:lnTo>
                  <a:lnTo>
                    <a:pt x="0" y="1931193"/>
                  </a:lnTo>
                  <a:lnTo>
                    <a:pt x="0" y="1934036"/>
                  </a:lnTo>
                  <a:lnTo>
                    <a:pt x="18592" y="1952625"/>
                  </a:lnTo>
                  <a:lnTo>
                    <a:pt x="5010607" y="1952625"/>
                  </a:lnTo>
                  <a:lnTo>
                    <a:pt x="5029200" y="1934036"/>
                  </a:lnTo>
                  <a:lnTo>
                    <a:pt x="5029200" y="18592"/>
                  </a:lnTo>
                  <a:lnTo>
                    <a:pt x="5013350" y="546"/>
                  </a:lnTo>
                  <a:lnTo>
                    <a:pt x="5010607" y="0"/>
                  </a:lnTo>
                  <a:close/>
                </a:path>
              </a:pathLst>
            </a:custGeom>
            <a:solidFill>
              <a:srgbClr val="F0EA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972175" y="4381500"/>
              <a:ext cx="514350" cy="514350"/>
            </a:xfrm>
            <a:custGeom>
              <a:avLst/>
              <a:gdLst/>
              <a:ahLst/>
              <a:cxnLst/>
              <a:rect l="l" t="t" r="r" b="b"/>
              <a:pathLst>
                <a:path w="514350" h="514350">
                  <a:moveTo>
                    <a:pt x="265595" y="0"/>
                  </a:moveTo>
                  <a:lnTo>
                    <a:pt x="248754" y="0"/>
                  </a:lnTo>
                  <a:lnTo>
                    <a:pt x="240347" y="406"/>
                  </a:lnTo>
                  <a:lnTo>
                    <a:pt x="198742" y="6578"/>
                  </a:lnTo>
                  <a:lnTo>
                    <a:pt x="150977" y="22796"/>
                  </a:lnTo>
                  <a:lnTo>
                    <a:pt x="107289" y="48018"/>
                  </a:lnTo>
                  <a:lnTo>
                    <a:pt x="69367" y="81280"/>
                  </a:lnTo>
                  <a:lnTo>
                    <a:pt x="38658" y="121297"/>
                  </a:lnTo>
                  <a:lnTo>
                    <a:pt x="16357" y="166535"/>
                  </a:lnTo>
                  <a:lnTo>
                    <a:pt x="3302" y="215265"/>
                  </a:lnTo>
                  <a:lnTo>
                    <a:pt x="0" y="248754"/>
                  </a:lnTo>
                  <a:lnTo>
                    <a:pt x="0" y="257175"/>
                  </a:lnTo>
                  <a:lnTo>
                    <a:pt x="0" y="265595"/>
                  </a:lnTo>
                  <a:lnTo>
                    <a:pt x="6578" y="315607"/>
                  </a:lnTo>
                  <a:lnTo>
                    <a:pt x="22796" y="363372"/>
                  </a:lnTo>
                  <a:lnTo>
                    <a:pt x="48018" y="407060"/>
                  </a:lnTo>
                  <a:lnTo>
                    <a:pt x="81280" y="444982"/>
                  </a:lnTo>
                  <a:lnTo>
                    <a:pt x="121297" y="475678"/>
                  </a:lnTo>
                  <a:lnTo>
                    <a:pt x="166535" y="497992"/>
                  </a:lnTo>
                  <a:lnTo>
                    <a:pt x="215265" y="511048"/>
                  </a:lnTo>
                  <a:lnTo>
                    <a:pt x="248754" y="514350"/>
                  </a:lnTo>
                  <a:lnTo>
                    <a:pt x="265595" y="514350"/>
                  </a:lnTo>
                  <a:lnTo>
                    <a:pt x="315607" y="507758"/>
                  </a:lnTo>
                  <a:lnTo>
                    <a:pt x="363372" y="491553"/>
                  </a:lnTo>
                  <a:lnTo>
                    <a:pt x="407060" y="466331"/>
                  </a:lnTo>
                  <a:lnTo>
                    <a:pt x="444982" y="433070"/>
                  </a:lnTo>
                  <a:lnTo>
                    <a:pt x="475678" y="393052"/>
                  </a:lnTo>
                  <a:lnTo>
                    <a:pt x="497992" y="347814"/>
                  </a:lnTo>
                  <a:lnTo>
                    <a:pt x="511048" y="299085"/>
                  </a:lnTo>
                  <a:lnTo>
                    <a:pt x="514350" y="265595"/>
                  </a:lnTo>
                  <a:lnTo>
                    <a:pt x="514350" y="248754"/>
                  </a:lnTo>
                  <a:lnTo>
                    <a:pt x="507758" y="198742"/>
                  </a:lnTo>
                  <a:lnTo>
                    <a:pt x="491553" y="150977"/>
                  </a:lnTo>
                  <a:lnTo>
                    <a:pt x="466331" y="107289"/>
                  </a:lnTo>
                  <a:lnTo>
                    <a:pt x="433070" y="69367"/>
                  </a:lnTo>
                  <a:lnTo>
                    <a:pt x="393052" y="38658"/>
                  </a:lnTo>
                  <a:lnTo>
                    <a:pt x="347814" y="16344"/>
                  </a:lnTo>
                  <a:lnTo>
                    <a:pt x="299085" y="3302"/>
                  </a:lnTo>
                  <a:lnTo>
                    <a:pt x="274002" y="406"/>
                  </a:lnTo>
                  <a:lnTo>
                    <a:pt x="265595" y="0"/>
                  </a:lnTo>
                  <a:close/>
                </a:path>
              </a:pathLst>
            </a:custGeom>
            <a:solidFill>
              <a:srgbClr val="1D1D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09924" y="4552523"/>
              <a:ext cx="241682" cy="175096"/>
            </a:xfrm>
            <a:prstGeom prst="rect">
              <a:avLst/>
            </a:prstGeom>
          </p:spPr>
        </p:pic>
      </p:grpSp>
      <p:sp>
        <p:nvSpPr>
          <p:cNvPr id="24" name="object 24"/>
          <p:cNvSpPr txBox="1"/>
          <p:nvPr/>
        </p:nvSpPr>
        <p:spPr>
          <a:xfrm>
            <a:off x="5959475" y="5059362"/>
            <a:ext cx="4692650" cy="90296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650" b="1" dirty="0">
                <a:solidFill>
                  <a:srgbClr val="60605C"/>
                </a:solidFill>
                <a:latin typeface="Tahoma"/>
                <a:cs typeface="Tahoma"/>
              </a:rPr>
              <a:t>Talleres</a:t>
            </a:r>
            <a:r>
              <a:rPr sz="1650" b="1" spc="-5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650" b="1" spc="45" dirty="0">
                <a:solidFill>
                  <a:srgbClr val="60605C"/>
                </a:solidFill>
                <a:latin typeface="Tahoma"/>
                <a:cs typeface="Tahoma"/>
              </a:rPr>
              <a:t>Especializados</a:t>
            </a:r>
            <a:endParaRPr sz="1650">
              <a:latin typeface="Tahoma"/>
              <a:cs typeface="Tahoma"/>
            </a:endParaRPr>
          </a:p>
          <a:p>
            <a:pPr marL="12700" marR="5080">
              <a:lnSpc>
                <a:spcPct val="134300"/>
              </a:lnSpc>
              <a:spcBef>
                <a:spcPts val="540"/>
              </a:spcBef>
            </a:pPr>
            <a:r>
              <a:rPr sz="1350" spc="75" dirty="0">
                <a:solidFill>
                  <a:srgbClr val="60605C"/>
                </a:solidFill>
                <a:latin typeface="Tahoma"/>
                <a:cs typeface="Tahoma"/>
              </a:rPr>
              <a:t>Desde</a:t>
            </a:r>
            <a:r>
              <a:rPr sz="1350" spc="-7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dirty="0">
                <a:solidFill>
                  <a:srgbClr val="60605C"/>
                </a:solidFill>
                <a:latin typeface="Tahoma"/>
                <a:cs typeface="Tahoma"/>
              </a:rPr>
              <a:t>"Cripto</a:t>
            </a:r>
            <a:r>
              <a:rPr sz="1350" spc="-65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55" dirty="0">
                <a:solidFill>
                  <a:srgbClr val="60605C"/>
                </a:solidFill>
                <a:latin typeface="Tahoma"/>
                <a:cs typeface="Tahoma"/>
              </a:rPr>
              <a:t>para</a:t>
            </a:r>
            <a:r>
              <a:rPr sz="1350" spc="-65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55" dirty="0">
                <a:solidFill>
                  <a:srgbClr val="60605C"/>
                </a:solidFill>
                <a:latin typeface="Tahoma"/>
                <a:cs typeface="Tahoma"/>
              </a:rPr>
              <a:t>Principiantes"</a:t>
            </a:r>
            <a:r>
              <a:rPr sz="1350" spc="-65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60" dirty="0">
                <a:solidFill>
                  <a:srgbClr val="60605C"/>
                </a:solidFill>
                <a:latin typeface="Tahoma"/>
                <a:cs typeface="Tahoma"/>
              </a:rPr>
              <a:t>hasta</a:t>
            </a:r>
            <a:r>
              <a:rPr sz="1350" spc="-65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dirty="0">
                <a:solidFill>
                  <a:srgbClr val="60605C"/>
                </a:solidFill>
                <a:latin typeface="Tahoma"/>
                <a:cs typeface="Tahoma"/>
              </a:rPr>
              <a:t>"DeFi</a:t>
            </a:r>
            <a:r>
              <a:rPr sz="1350" spc="-65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50" dirty="0">
                <a:solidFill>
                  <a:srgbClr val="60605C"/>
                </a:solidFill>
                <a:latin typeface="Tahoma"/>
                <a:cs typeface="Tahoma"/>
              </a:rPr>
              <a:t>Avanzado"</a:t>
            </a:r>
            <a:r>
              <a:rPr sz="1350" spc="-7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35" dirty="0">
                <a:solidFill>
                  <a:srgbClr val="60605C"/>
                </a:solidFill>
                <a:latin typeface="Tahoma"/>
                <a:cs typeface="Tahoma"/>
              </a:rPr>
              <a:t>y </a:t>
            </a:r>
            <a:r>
              <a:rPr sz="1350" spc="55" dirty="0">
                <a:solidFill>
                  <a:srgbClr val="60605C"/>
                </a:solidFill>
                <a:latin typeface="Tahoma"/>
                <a:cs typeface="Tahoma"/>
              </a:rPr>
              <a:t>"Seguridad</a:t>
            </a:r>
            <a:r>
              <a:rPr sz="1350" spc="-55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dirty="0">
                <a:solidFill>
                  <a:srgbClr val="60605C"/>
                </a:solidFill>
                <a:latin typeface="Tahoma"/>
                <a:cs typeface="Tahoma"/>
              </a:rPr>
              <a:t>Integral"</a:t>
            </a:r>
            <a:r>
              <a:rPr sz="1350" spc="-55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55" dirty="0">
                <a:solidFill>
                  <a:srgbClr val="60605C"/>
                </a:solidFill>
                <a:latin typeface="Tahoma"/>
                <a:cs typeface="Tahoma"/>
              </a:rPr>
              <a:t>para</a:t>
            </a:r>
            <a:r>
              <a:rPr sz="1350" spc="-5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65" dirty="0">
                <a:solidFill>
                  <a:srgbClr val="60605C"/>
                </a:solidFill>
                <a:latin typeface="Tahoma"/>
                <a:cs typeface="Tahoma"/>
              </a:rPr>
              <a:t>todos</a:t>
            </a:r>
            <a:r>
              <a:rPr sz="1350" spc="-55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70" dirty="0">
                <a:solidFill>
                  <a:srgbClr val="60605C"/>
                </a:solidFill>
                <a:latin typeface="Tahoma"/>
                <a:cs typeface="Tahoma"/>
              </a:rPr>
              <a:t>los</a:t>
            </a:r>
            <a:r>
              <a:rPr sz="1350" spc="-5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-10" dirty="0">
                <a:solidFill>
                  <a:srgbClr val="60605C"/>
                </a:solidFill>
                <a:latin typeface="Tahoma"/>
                <a:cs typeface="Tahoma"/>
              </a:rPr>
              <a:t>niveles.</a:t>
            </a:r>
            <a:endParaRPr sz="1350">
              <a:latin typeface="Tahoma"/>
              <a:cs typeface="Tahoma"/>
            </a:endParaRPr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30293C59-D29A-4FEC-941D-0E37A1073D1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600" y="0"/>
            <a:ext cx="1295400" cy="1295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1430000" cy="7772400"/>
          </a:xfrm>
          <a:custGeom>
            <a:avLst/>
            <a:gdLst/>
            <a:ahLst/>
            <a:cxnLst/>
            <a:rect l="l" t="t" r="r" b="b"/>
            <a:pathLst>
              <a:path w="11430000" h="7772400">
                <a:moveTo>
                  <a:pt x="11430000" y="0"/>
                </a:moveTo>
                <a:lnTo>
                  <a:pt x="0" y="0"/>
                </a:lnTo>
                <a:lnTo>
                  <a:pt x="0" y="7772400"/>
                </a:lnTo>
                <a:lnTo>
                  <a:pt x="11430000" y="7772400"/>
                </a:lnTo>
                <a:lnTo>
                  <a:pt x="11430000" y="0"/>
                </a:lnTo>
                <a:close/>
              </a:path>
            </a:pathLst>
          </a:custGeom>
          <a:solidFill>
            <a:srgbClr val="FCFCF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1430000" cy="2143125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87375" y="2616200"/>
            <a:ext cx="7390130" cy="5397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/>
              <a:t>Gestión</a:t>
            </a:r>
            <a:r>
              <a:rPr spc="-105" dirty="0"/>
              <a:t> </a:t>
            </a:r>
            <a:r>
              <a:rPr spc="-10" dirty="0"/>
              <a:t>Operativa</a:t>
            </a:r>
            <a:r>
              <a:rPr spc="-100" dirty="0"/>
              <a:t> </a:t>
            </a:r>
            <a:r>
              <a:rPr spc="170" dirty="0"/>
              <a:t>y</a:t>
            </a:r>
            <a:r>
              <a:rPr spc="-100" dirty="0"/>
              <a:t> </a:t>
            </a:r>
            <a:r>
              <a:rPr spc="40" dirty="0"/>
              <a:t>Transaccional</a:t>
            </a:r>
          </a:p>
        </p:txBody>
      </p:sp>
      <p:sp>
        <p:nvSpPr>
          <p:cNvPr id="5" name="object 5"/>
          <p:cNvSpPr/>
          <p:nvPr/>
        </p:nvSpPr>
        <p:spPr>
          <a:xfrm>
            <a:off x="628650" y="4191000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32364" y="0"/>
                </a:moveTo>
                <a:lnTo>
                  <a:pt x="24785" y="0"/>
                </a:lnTo>
                <a:lnTo>
                  <a:pt x="21139" y="723"/>
                </a:lnTo>
                <a:lnTo>
                  <a:pt x="0" y="24790"/>
                </a:lnTo>
                <a:lnTo>
                  <a:pt x="0" y="32359"/>
                </a:lnTo>
                <a:lnTo>
                  <a:pt x="24785" y="57150"/>
                </a:lnTo>
                <a:lnTo>
                  <a:pt x="32364" y="57150"/>
                </a:lnTo>
                <a:lnTo>
                  <a:pt x="57150" y="32359"/>
                </a:lnTo>
                <a:lnTo>
                  <a:pt x="57150" y="28575"/>
                </a:lnTo>
                <a:lnTo>
                  <a:pt x="57150" y="24790"/>
                </a:lnTo>
                <a:lnTo>
                  <a:pt x="36010" y="723"/>
                </a:lnTo>
                <a:lnTo>
                  <a:pt x="32364" y="0"/>
                </a:lnTo>
                <a:close/>
              </a:path>
            </a:pathLst>
          </a:custGeom>
          <a:solidFill>
            <a:srgbClr val="6060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28650" y="4800600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32364" y="0"/>
                </a:moveTo>
                <a:lnTo>
                  <a:pt x="24785" y="0"/>
                </a:lnTo>
                <a:lnTo>
                  <a:pt x="21139" y="723"/>
                </a:lnTo>
                <a:lnTo>
                  <a:pt x="0" y="24790"/>
                </a:lnTo>
                <a:lnTo>
                  <a:pt x="0" y="32359"/>
                </a:lnTo>
                <a:lnTo>
                  <a:pt x="24785" y="57150"/>
                </a:lnTo>
                <a:lnTo>
                  <a:pt x="32364" y="57150"/>
                </a:lnTo>
                <a:lnTo>
                  <a:pt x="57150" y="32359"/>
                </a:lnTo>
                <a:lnTo>
                  <a:pt x="57150" y="28575"/>
                </a:lnTo>
                <a:lnTo>
                  <a:pt x="57150" y="24790"/>
                </a:lnTo>
                <a:lnTo>
                  <a:pt x="36010" y="723"/>
                </a:lnTo>
                <a:lnTo>
                  <a:pt x="32364" y="0"/>
                </a:lnTo>
                <a:close/>
              </a:path>
            </a:pathLst>
          </a:custGeom>
          <a:solidFill>
            <a:srgbClr val="6060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28650" y="5133975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32364" y="0"/>
                </a:moveTo>
                <a:lnTo>
                  <a:pt x="24785" y="0"/>
                </a:lnTo>
                <a:lnTo>
                  <a:pt x="21139" y="723"/>
                </a:lnTo>
                <a:lnTo>
                  <a:pt x="0" y="24790"/>
                </a:lnTo>
                <a:lnTo>
                  <a:pt x="0" y="32359"/>
                </a:lnTo>
                <a:lnTo>
                  <a:pt x="24785" y="57150"/>
                </a:lnTo>
                <a:lnTo>
                  <a:pt x="32364" y="57150"/>
                </a:lnTo>
                <a:lnTo>
                  <a:pt x="57150" y="32359"/>
                </a:lnTo>
                <a:lnTo>
                  <a:pt x="57150" y="28575"/>
                </a:lnTo>
                <a:lnTo>
                  <a:pt x="57150" y="24790"/>
                </a:lnTo>
                <a:lnTo>
                  <a:pt x="36010" y="723"/>
                </a:lnTo>
                <a:lnTo>
                  <a:pt x="32364" y="0"/>
                </a:lnTo>
                <a:close/>
              </a:path>
            </a:pathLst>
          </a:custGeom>
          <a:solidFill>
            <a:srgbClr val="6060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28650" y="5467350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32364" y="0"/>
                </a:moveTo>
                <a:lnTo>
                  <a:pt x="24785" y="0"/>
                </a:lnTo>
                <a:lnTo>
                  <a:pt x="21139" y="723"/>
                </a:lnTo>
                <a:lnTo>
                  <a:pt x="0" y="24790"/>
                </a:lnTo>
                <a:lnTo>
                  <a:pt x="0" y="32359"/>
                </a:lnTo>
                <a:lnTo>
                  <a:pt x="24785" y="57150"/>
                </a:lnTo>
                <a:lnTo>
                  <a:pt x="32364" y="57150"/>
                </a:lnTo>
                <a:lnTo>
                  <a:pt x="57150" y="32359"/>
                </a:lnTo>
                <a:lnTo>
                  <a:pt x="57150" y="28575"/>
                </a:lnTo>
                <a:lnTo>
                  <a:pt x="57150" y="24790"/>
                </a:lnTo>
                <a:lnTo>
                  <a:pt x="36010" y="723"/>
                </a:lnTo>
                <a:lnTo>
                  <a:pt x="32364" y="0"/>
                </a:lnTo>
                <a:close/>
              </a:path>
            </a:pathLst>
          </a:custGeom>
          <a:solidFill>
            <a:srgbClr val="6060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28650" y="6410325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32364" y="0"/>
                </a:moveTo>
                <a:lnTo>
                  <a:pt x="24785" y="0"/>
                </a:lnTo>
                <a:lnTo>
                  <a:pt x="21139" y="723"/>
                </a:lnTo>
                <a:lnTo>
                  <a:pt x="0" y="24790"/>
                </a:lnTo>
                <a:lnTo>
                  <a:pt x="0" y="32359"/>
                </a:lnTo>
                <a:lnTo>
                  <a:pt x="24785" y="57150"/>
                </a:lnTo>
                <a:lnTo>
                  <a:pt x="32364" y="57150"/>
                </a:lnTo>
                <a:lnTo>
                  <a:pt x="57150" y="32359"/>
                </a:lnTo>
                <a:lnTo>
                  <a:pt x="57150" y="28575"/>
                </a:lnTo>
                <a:lnTo>
                  <a:pt x="57150" y="24790"/>
                </a:lnTo>
                <a:lnTo>
                  <a:pt x="36010" y="723"/>
                </a:lnTo>
                <a:lnTo>
                  <a:pt x="32364" y="0"/>
                </a:lnTo>
                <a:close/>
              </a:path>
            </a:pathLst>
          </a:custGeom>
          <a:solidFill>
            <a:srgbClr val="6060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28650" y="6743700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32364" y="0"/>
                </a:moveTo>
                <a:lnTo>
                  <a:pt x="24785" y="0"/>
                </a:lnTo>
                <a:lnTo>
                  <a:pt x="21139" y="723"/>
                </a:lnTo>
                <a:lnTo>
                  <a:pt x="0" y="24785"/>
                </a:lnTo>
                <a:lnTo>
                  <a:pt x="0" y="32364"/>
                </a:lnTo>
                <a:lnTo>
                  <a:pt x="24785" y="57150"/>
                </a:lnTo>
                <a:lnTo>
                  <a:pt x="32364" y="57150"/>
                </a:lnTo>
                <a:lnTo>
                  <a:pt x="57150" y="32364"/>
                </a:lnTo>
                <a:lnTo>
                  <a:pt x="57150" y="28575"/>
                </a:lnTo>
                <a:lnTo>
                  <a:pt x="57150" y="24785"/>
                </a:lnTo>
                <a:lnTo>
                  <a:pt x="36010" y="723"/>
                </a:lnTo>
                <a:lnTo>
                  <a:pt x="32364" y="0"/>
                </a:lnTo>
                <a:close/>
              </a:path>
            </a:pathLst>
          </a:custGeom>
          <a:solidFill>
            <a:srgbClr val="6060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28650" y="7077075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32364" y="0"/>
                </a:moveTo>
                <a:lnTo>
                  <a:pt x="24785" y="0"/>
                </a:lnTo>
                <a:lnTo>
                  <a:pt x="21139" y="723"/>
                </a:lnTo>
                <a:lnTo>
                  <a:pt x="0" y="24785"/>
                </a:lnTo>
                <a:lnTo>
                  <a:pt x="0" y="32364"/>
                </a:lnTo>
                <a:lnTo>
                  <a:pt x="24785" y="57150"/>
                </a:lnTo>
                <a:lnTo>
                  <a:pt x="32364" y="57150"/>
                </a:lnTo>
                <a:lnTo>
                  <a:pt x="57150" y="32364"/>
                </a:lnTo>
                <a:lnTo>
                  <a:pt x="57150" y="28575"/>
                </a:lnTo>
                <a:lnTo>
                  <a:pt x="57150" y="24785"/>
                </a:lnTo>
                <a:lnTo>
                  <a:pt x="36010" y="723"/>
                </a:lnTo>
                <a:lnTo>
                  <a:pt x="32364" y="0"/>
                </a:lnTo>
                <a:close/>
              </a:path>
            </a:pathLst>
          </a:custGeom>
          <a:solidFill>
            <a:srgbClr val="6060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87375" y="3568700"/>
            <a:ext cx="4890135" cy="36410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b="1" dirty="0">
                <a:solidFill>
                  <a:srgbClr val="1D1D1B"/>
                </a:solidFill>
                <a:latin typeface="Tahoma"/>
                <a:cs typeface="Tahoma"/>
              </a:rPr>
              <a:t>Configuración</a:t>
            </a:r>
            <a:r>
              <a:rPr sz="2000" b="1" spc="114" dirty="0">
                <a:solidFill>
                  <a:srgbClr val="1D1D1B"/>
                </a:solidFill>
                <a:latin typeface="Tahoma"/>
                <a:cs typeface="Tahoma"/>
              </a:rPr>
              <a:t> </a:t>
            </a:r>
            <a:r>
              <a:rPr sz="2000" b="1" spc="100" dirty="0">
                <a:solidFill>
                  <a:srgbClr val="1D1D1B"/>
                </a:solidFill>
                <a:latin typeface="Tahoma"/>
                <a:cs typeface="Tahoma"/>
              </a:rPr>
              <a:t>y</a:t>
            </a:r>
            <a:r>
              <a:rPr sz="2000" b="1" spc="114" dirty="0">
                <a:solidFill>
                  <a:srgbClr val="1D1D1B"/>
                </a:solidFill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1D1D1B"/>
                </a:solidFill>
                <a:latin typeface="Tahoma"/>
                <a:cs typeface="Tahoma"/>
              </a:rPr>
              <a:t>Seguridad</a:t>
            </a:r>
            <a:r>
              <a:rPr sz="2000" b="1" spc="114" dirty="0">
                <a:solidFill>
                  <a:srgbClr val="1D1D1B"/>
                </a:solidFill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1D1D1B"/>
                </a:solidFill>
                <a:latin typeface="Tahoma"/>
                <a:cs typeface="Tahoma"/>
              </a:rPr>
              <a:t>de</a:t>
            </a:r>
            <a:r>
              <a:rPr sz="2000" b="1" spc="114" dirty="0">
                <a:solidFill>
                  <a:srgbClr val="1D1D1B"/>
                </a:solidFill>
                <a:latin typeface="Tahoma"/>
                <a:cs typeface="Tahoma"/>
              </a:rPr>
              <a:t> </a:t>
            </a:r>
            <a:r>
              <a:rPr sz="2000" b="1" spc="-10" dirty="0">
                <a:solidFill>
                  <a:srgbClr val="1D1D1B"/>
                </a:solidFill>
                <a:latin typeface="Tahoma"/>
                <a:cs typeface="Tahoma"/>
              </a:rPr>
              <a:t>Wallets</a:t>
            </a:r>
            <a:endParaRPr sz="2000">
              <a:latin typeface="Tahoma"/>
              <a:cs typeface="Tahoma"/>
            </a:endParaRPr>
          </a:p>
          <a:p>
            <a:pPr marL="286385" marR="401955">
              <a:lnSpc>
                <a:spcPct val="134300"/>
              </a:lnSpc>
              <a:spcBef>
                <a:spcPts val="1145"/>
              </a:spcBef>
            </a:pPr>
            <a:r>
              <a:rPr sz="1350" spc="75" dirty="0">
                <a:solidFill>
                  <a:srgbClr val="60605C"/>
                </a:solidFill>
                <a:latin typeface="Tahoma"/>
                <a:cs typeface="Tahoma"/>
              </a:rPr>
              <a:t>Asesoría</a:t>
            </a:r>
            <a:r>
              <a:rPr sz="1350" spc="-65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85" dirty="0">
                <a:solidFill>
                  <a:srgbClr val="60605C"/>
                </a:solidFill>
                <a:latin typeface="Tahoma"/>
                <a:cs typeface="Tahoma"/>
              </a:rPr>
              <a:t>en</a:t>
            </a:r>
            <a:r>
              <a:rPr sz="1350" spc="-65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50" dirty="0">
                <a:solidFill>
                  <a:srgbClr val="60605C"/>
                </a:solidFill>
                <a:latin typeface="Tahoma"/>
                <a:cs typeface="Tahoma"/>
              </a:rPr>
              <a:t>selección:</a:t>
            </a:r>
            <a:r>
              <a:rPr sz="1350" spc="-65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b="1" dirty="0">
                <a:solidFill>
                  <a:srgbClr val="60605C"/>
                </a:solidFill>
                <a:latin typeface="Tahoma"/>
                <a:cs typeface="Tahoma"/>
              </a:rPr>
              <a:t>Ledger,</a:t>
            </a:r>
            <a:r>
              <a:rPr sz="1350" b="1" spc="5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b="1" dirty="0">
                <a:solidFill>
                  <a:srgbClr val="60605C"/>
                </a:solidFill>
                <a:latin typeface="Tahoma"/>
                <a:cs typeface="Tahoma"/>
              </a:rPr>
              <a:t>Trezor,</a:t>
            </a:r>
            <a:r>
              <a:rPr sz="1350" b="1" spc="5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b="1" spc="-10" dirty="0">
                <a:solidFill>
                  <a:srgbClr val="60605C"/>
                </a:solidFill>
                <a:latin typeface="Tahoma"/>
                <a:cs typeface="Tahoma"/>
              </a:rPr>
              <a:t>MetaMask, Phantom</a:t>
            </a:r>
            <a:endParaRPr sz="1350">
              <a:latin typeface="Tahoma"/>
              <a:cs typeface="Tahoma"/>
            </a:endParaRPr>
          </a:p>
          <a:p>
            <a:pPr marL="286385" marR="326390">
              <a:lnSpc>
                <a:spcPct val="162000"/>
              </a:lnSpc>
            </a:pPr>
            <a:r>
              <a:rPr sz="1350" spc="60" dirty="0">
                <a:solidFill>
                  <a:srgbClr val="60605C"/>
                </a:solidFill>
                <a:latin typeface="Tahoma"/>
                <a:cs typeface="Tahoma"/>
              </a:rPr>
              <a:t>Configuración</a:t>
            </a:r>
            <a:r>
              <a:rPr sz="1350" spc="-114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75" dirty="0">
                <a:solidFill>
                  <a:srgbClr val="60605C"/>
                </a:solidFill>
                <a:latin typeface="Tahoma"/>
                <a:cs typeface="Tahoma"/>
              </a:rPr>
              <a:t>segura</a:t>
            </a:r>
            <a:r>
              <a:rPr sz="1350" spc="-11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95" dirty="0">
                <a:solidFill>
                  <a:srgbClr val="60605C"/>
                </a:solidFill>
                <a:latin typeface="Tahoma"/>
                <a:cs typeface="Tahoma"/>
              </a:rPr>
              <a:t>con</a:t>
            </a:r>
            <a:r>
              <a:rPr sz="1350" spc="-11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65" dirty="0">
                <a:solidFill>
                  <a:srgbClr val="60605C"/>
                </a:solidFill>
                <a:latin typeface="Tahoma"/>
                <a:cs typeface="Tahoma"/>
              </a:rPr>
              <a:t>respaldo</a:t>
            </a:r>
            <a:r>
              <a:rPr sz="1350" spc="-11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70" dirty="0">
                <a:solidFill>
                  <a:srgbClr val="60605C"/>
                </a:solidFill>
                <a:latin typeface="Tahoma"/>
                <a:cs typeface="Tahoma"/>
              </a:rPr>
              <a:t>de</a:t>
            </a:r>
            <a:r>
              <a:rPr sz="1350" spc="-11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65" dirty="0">
                <a:solidFill>
                  <a:srgbClr val="60605C"/>
                </a:solidFill>
                <a:latin typeface="Tahoma"/>
                <a:cs typeface="Tahoma"/>
              </a:rPr>
              <a:t>frases</a:t>
            </a:r>
            <a:r>
              <a:rPr sz="1350" spc="-11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65" dirty="0">
                <a:solidFill>
                  <a:srgbClr val="60605C"/>
                </a:solidFill>
                <a:latin typeface="Tahoma"/>
                <a:cs typeface="Tahoma"/>
              </a:rPr>
              <a:t>semilla Protocolos</a:t>
            </a:r>
            <a:r>
              <a:rPr sz="1350" spc="-125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75" dirty="0">
                <a:solidFill>
                  <a:srgbClr val="60605C"/>
                </a:solidFill>
                <a:latin typeface="Tahoma"/>
                <a:cs typeface="Tahoma"/>
              </a:rPr>
              <a:t>multisig</a:t>
            </a:r>
            <a:r>
              <a:rPr sz="1350" spc="-125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55" dirty="0">
                <a:solidFill>
                  <a:srgbClr val="60605C"/>
                </a:solidFill>
                <a:latin typeface="Tahoma"/>
                <a:cs typeface="Tahoma"/>
              </a:rPr>
              <a:t>para</a:t>
            </a:r>
            <a:r>
              <a:rPr sz="1350" spc="-12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80" dirty="0">
                <a:solidFill>
                  <a:srgbClr val="60605C"/>
                </a:solidFill>
                <a:latin typeface="Tahoma"/>
                <a:cs typeface="Tahoma"/>
              </a:rPr>
              <a:t>grandes</a:t>
            </a:r>
            <a:r>
              <a:rPr sz="1350" spc="-125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65" dirty="0">
                <a:solidFill>
                  <a:srgbClr val="60605C"/>
                </a:solidFill>
                <a:latin typeface="Tahoma"/>
                <a:cs typeface="Tahoma"/>
              </a:rPr>
              <a:t>patrimonios </a:t>
            </a:r>
            <a:r>
              <a:rPr sz="1350" spc="55" dirty="0">
                <a:solidFill>
                  <a:srgbClr val="60605C"/>
                </a:solidFill>
                <a:latin typeface="Tahoma"/>
                <a:cs typeface="Tahoma"/>
              </a:rPr>
              <a:t>Auditorías</a:t>
            </a:r>
            <a:r>
              <a:rPr sz="1350" spc="-105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70" dirty="0">
                <a:solidFill>
                  <a:srgbClr val="60605C"/>
                </a:solidFill>
                <a:latin typeface="Tahoma"/>
                <a:cs typeface="Tahoma"/>
              </a:rPr>
              <a:t>de</a:t>
            </a:r>
            <a:r>
              <a:rPr sz="1350" spc="-10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70" dirty="0">
                <a:solidFill>
                  <a:srgbClr val="60605C"/>
                </a:solidFill>
                <a:latin typeface="Tahoma"/>
                <a:cs typeface="Tahoma"/>
              </a:rPr>
              <a:t>seguridad</a:t>
            </a:r>
            <a:r>
              <a:rPr sz="1350" spc="-105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60" dirty="0">
                <a:solidFill>
                  <a:srgbClr val="60605C"/>
                </a:solidFill>
                <a:latin typeface="Tahoma"/>
                <a:cs typeface="Tahoma"/>
              </a:rPr>
              <a:t>personalizadas</a:t>
            </a:r>
            <a:endParaRPr sz="135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13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1D1D1B"/>
                </a:solidFill>
                <a:latin typeface="Tahoma"/>
                <a:cs typeface="Tahoma"/>
              </a:rPr>
              <a:t>Optimización</a:t>
            </a:r>
            <a:r>
              <a:rPr sz="2000" b="1" spc="170" dirty="0">
                <a:solidFill>
                  <a:srgbClr val="1D1D1B"/>
                </a:solidFill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1D1D1B"/>
                </a:solidFill>
                <a:latin typeface="Tahoma"/>
                <a:cs typeface="Tahoma"/>
              </a:rPr>
              <a:t>de</a:t>
            </a:r>
            <a:r>
              <a:rPr sz="2000" b="1" spc="170" dirty="0">
                <a:solidFill>
                  <a:srgbClr val="1D1D1B"/>
                </a:solidFill>
                <a:latin typeface="Tahoma"/>
                <a:cs typeface="Tahoma"/>
              </a:rPr>
              <a:t> </a:t>
            </a:r>
            <a:r>
              <a:rPr sz="2000" b="1" spc="-10" dirty="0">
                <a:solidFill>
                  <a:srgbClr val="1D1D1B"/>
                </a:solidFill>
                <a:latin typeface="Tahoma"/>
                <a:cs typeface="Tahoma"/>
              </a:rPr>
              <a:t>Costos</a:t>
            </a:r>
            <a:endParaRPr sz="2000">
              <a:latin typeface="Tahoma"/>
              <a:cs typeface="Tahoma"/>
            </a:endParaRPr>
          </a:p>
          <a:p>
            <a:pPr marL="286385" marR="113030">
              <a:lnSpc>
                <a:spcPct val="162000"/>
              </a:lnSpc>
              <a:spcBef>
                <a:spcPts val="695"/>
              </a:spcBef>
            </a:pPr>
            <a:r>
              <a:rPr sz="1350" spc="85" dirty="0">
                <a:solidFill>
                  <a:srgbClr val="60605C"/>
                </a:solidFill>
                <a:latin typeface="Tahoma"/>
                <a:cs typeface="Tahoma"/>
              </a:rPr>
              <a:t>Selección</a:t>
            </a:r>
            <a:r>
              <a:rPr sz="1350" spc="-114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55" dirty="0">
                <a:solidFill>
                  <a:srgbClr val="60605C"/>
                </a:solidFill>
                <a:latin typeface="Tahoma"/>
                <a:cs typeface="Tahoma"/>
              </a:rPr>
              <a:t>estratégica</a:t>
            </a:r>
            <a:r>
              <a:rPr sz="1350" spc="-11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70" dirty="0">
                <a:solidFill>
                  <a:srgbClr val="60605C"/>
                </a:solidFill>
                <a:latin typeface="Tahoma"/>
                <a:cs typeface="Tahoma"/>
              </a:rPr>
              <a:t>de</a:t>
            </a:r>
            <a:r>
              <a:rPr sz="1350" spc="-114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80" dirty="0">
                <a:solidFill>
                  <a:srgbClr val="60605C"/>
                </a:solidFill>
                <a:latin typeface="Tahoma"/>
                <a:cs typeface="Tahoma"/>
              </a:rPr>
              <a:t>redes</a:t>
            </a:r>
            <a:r>
              <a:rPr sz="1350" spc="-11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55" dirty="0">
                <a:solidFill>
                  <a:srgbClr val="60605C"/>
                </a:solidFill>
                <a:latin typeface="Tahoma"/>
                <a:cs typeface="Tahoma"/>
              </a:rPr>
              <a:t>para</a:t>
            </a:r>
            <a:r>
              <a:rPr sz="1350" spc="-11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90" dirty="0">
                <a:solidFill>
                  <a:srgbClr val="60605C"/>
                </a:solidFill>
                <a:latin typeface="Tahoma"/>
                <a:cs typeface="Tahoma"/>
              </a:rPr>
              <a:t>minimizar</a:t>
            </a:r>
            <a:r>
              <a:rPr sz="1350" spc="-114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45" dirty="0">
                <a:solidFill>
                  <a:srgbClr val="60605C"/>
                </a:solidFill>
                <a:latin typeface="Tahoma"/>
                <a:cs typeface="Tahoma"/>
              </a:rPr>
              <a:t>fees </a:t>
            </a:r>
            <a:r>
              <a:rPr sz="1350" spc="80" dirty="0">
                <a:solidFill>
                  <a:srgbClr val="60605C"/>
                </a:solidFill>
                <a:latin typeface="Tahoma"/>
                <a:cs typeface="Tahoma"/>
              </a:rPr>
              <a:t>Uso</a:t>
            </a:r>
            <a:r>
              <a:rPr sz="1350" spc="-7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70" dirty="0">
                <a:solidFill>
                  <a:srgbClr val="60605C"/>
                </a:solidFill>
                <a:latin typeface="Tahoma"/>
                <a:cs typeface="Tahoma"/>
              </a:rPr>
              <a:t>de</a:t>
            </a:r>
            <a:r>
              <a:rPr sz="1350" spc="-65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80" dirty="0">
                <a:solidFill>
                  <a:srgbClr val="60605C"/>
                </a:solidFill>
                <a:latin typeface="Tahoma"/>
                <a:cs typeface="Tahoma"/>
              </a:rPr>
              <a:t>capas</a:t>
            </a:r>
            <a:r>
              <a:rPr sz="1350" spc="-65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-40" dirty="0">
                <a:solidFill>
                  <a:srgbClr val="60605C"/>
                </a:solidFill>
                <a:latin typeface="Tahoma"/>
                <a:cs typeface="Tahoma"/>
              </a:rPr>
              <a:t>2:</a:t>
            </a:r>
            <a:r>
              <a:rPr sz="1350" spc="-7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55" dirty="0">
                <a:solidFill>
                  <a:srgbClr val="60605C"/>
                </a:solidFill>
                <a:latin typeface="Tahoma"/>
                <a:cs typeface="Tahoma"/>
              </a:rPr>
              <a:t>Arbitrum,</a:t>
            </a:r>
            <a:r>
              <a:rPr sz="1350" spc="-65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dirty="0">
                <a:solidFill>
                  <a:srgbClr val="60605C"/>
                </a:solidFill>
                <a:latin typeface="Tahoma"/>
                <a:cs typeface="Tahoma"/>
              </a:rPr>
              <a:t>Polygon,</a:t>
            </a:r>
            <a:r>
              <a:rPr sz="1350" spc="-65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65" dirty="0">
                <a:solidFill>
                  <a:srgbClr val="60605C"/>
                </a:solidFill>
                <a:latin typeface="Tahoma"/>
                <a:cs typeface="Tahoma"/>
              </a:rPr>
              <a:t>Lightning</a:t>
            </a:r>
            <a:r>
              <a:rPr sz="1350" spc="-7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50" dirty="0">
                <a:solidFill>
                  <a:srgbClr val="60605C"/>
                </a:solidFill>
                <a:latin typeface="Tahoma"/>
                <a:cs typeface="Tahoma"/>
              </a:rPr>
              <a:t>Network </a:t>
            </a:r>
            <a:r>
              <a:rPr sz="1350" spc="65" dirty="0">
                <a:solidFill>
                  <a:srgbClr val="60605C"/>
                </a:solidFill>
                <a:latin typeface="Tahoma"/>
                <a:cs typeface="Tahoma"/>
              </a:rPr>
              <a:t>Timing</a:t>
            </a:r>
            <a:r>
              <a:rPr sz="1350" spc="-11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75" dirty="0">
                <a:solidFill>
                  <a:srgbClr val="60605C"/>
                </a:solidFill>
                <a:latin typeface="Tahoma"/>
                <a:cs typeface="Tahoma"/>
              </a:rPr>
              <a:t>óptimo</a:t>
            </a:r>
            <a:r>
              <a:rPr sz="1350" spc="-11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70" dirty="0">
                <a:solidFill>
                  <a:srgbClr val="60605C"/>
                </a:solidFill>
                <a:latin typeface="Tahoma"/>
                <a:cs typeface="Tahoma"/>
              </a:rPr>
              <a:t>de</a:t>
            </a:r>
            <a:r>
              <a:rPr sz="1350" spc="-105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75" dirty="0">
                <a:solidFill>
                  <a:srgbClr val="60605C"/>
                </a:solidFill>
                <a:latin typeface="Tahoma"/>
                <a:cs typeface="Tahoma"/>
              </a:rPr>
              <a:t>transacciones</a:t>
            </a:r>
            <a:r>
              <a:rPr sz="1350" spc="-11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85" dirty="0">
                <a:solidFill>
                  <a:srgbClr val="60605C"/>
                </a:solidFill>
                <a:latin typeface="Tahoma"/>
                <a:cs typeface="Tahoma"/>
              </a:rPr>
              <a:t>en</a:t>
            </a:r>
            <a:r>
              <a:rPr sz="1350" spc="-11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75" dirty="0">
                <a:solidFill>
                  <a:srgbClr val="60605C"/>
                </a:solidFill>
                <a:latin typeface="Tahoma"/>
                <a:cs typeface="Tahoma"/>
              </a:rPr>
              <a:t>Ethereum</a:t>
            </a:r>
            <a:r>
              <a:rPr sz="1350" spc="-105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85" dirty="0">
                <a:solidFill>
                  <a:srgbClr val="60605C"/>
                </a:solidFill>
                <a:latin typeface="Tahoma"/>
                <a:cs typeface="Tahoma"/>
              </a:rPr>
              <a:t>y</a:t>
            </a:r>
            <a:r>
              <a:rPr sz="1350" spc="-11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55" dirty="0">
                <a:solidFill>
                  <a:srgbClr val="60605C"/>
                </a:solidFill>
                <a:latin typeface="Tahoma"/>
                <a:cs typeface="Tahoma"/>
              </a:rPr>
              <a:t>Bitcoin</a:t>
            </a:r>
            <a:endParaRPr sz="1350">
              <a:latin typeface="Tahoma"/>
              <a:cs typeface="Tahom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962650" y="4191000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32359" y="0"/>
                </a:moveTo>
                <a:lnTo>
                  <a:pt x="24790" y="0"/>
                </a:lnTo>
                <a:lnTo>
                  <a:pt x="21132" y="723"/>
                </a:lnTo>
                <a:lnTo>
                  <a:pt x="0" y="24790"/>
                </a:lnTo>
                <a:lnTo>
                  <a:pt x="0" y="32359"/>
                </a:lnTo>
                <a:lnTo>
                  <a:pt x="24790" y="57150"/>
                </a:lnTo>
                <a:lnTo>
                  <a:pt x="32359" y="57150"/>
                </a:lnTo>
                <a:lnTo>
                  <a:pt x="57150" y="32359"/>
                </a:lnTo>
                <a:lnTo>
                  <a:pt x="57150" y="28575"/>
                </a:lnTo>
                <a:lnTo>
                  <a:pt x="57150" y="24790"/>
                </a:lnTo>
                <a:lnTo>
                  <a:pt x="36004" y="723"/>
                </a:lnTo>
                <a:lnTo>
                  <a:pt x="32359" y="0"/>
                </a:lnTo>
                <a:close/>
              </a:path>
            </a:pathLst>
          </a:custGeom>
          <a:solidFill>
            <a:srgbClr val="6060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962650" y="4524375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32359" y="0"/>
                </a:moveTo>
                <a:lnTo>
                  <a:pt x="24790" y="0"/>
                </a:lnTo>
                <a:lnTo>
                  <a:pt x="21132" y="723"/>
                </a:lnTo>
                <a:lnTo>
                  <a:pt x="0" y="24790"/>
                </a:lnTo>
                <a:lnTo>
                  <a:pt x="0" y="32359"/>
                </a:lnTo>
                <a:lnTo>
                  <a:pt x="24790" y="57150"/>
                </a:lnTo>
                <a:lnTo>
                  <a:pt x="32359" y="57150"/>
                </a:lnTo>
                <a:lnTo>
                  <a:pt x="57150" y="32359"/>
                </a:lnTo>
                <a:lnTo>
                  <a:pt x="57150" y="28575"/>
                </a:lnTo>
                <a:lnTo>
                  <a:pt x="57150" y="24790"/>
                </a:lnTo>
                <a:lnTo>
                  <a:pt x="36004" y="723"/>
                </a:lnTo>
                <a:lnTo>
                  <a:pt x="32359" y="0"/>
                </a:lnTo>
                <a:close/>
              </a:path>
            </a:pathLst>
          </a:custGeom>
          <a:solidFill>
            <a:srgbClr val="6060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962650" y="4857750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32359" y="0"/>
                </a:moveTo>
                <a:lnTo>
                  <a:pt x="24790" y="0"/>
                </a:lnTo>
                <a:lnTo>
                  <a:pt x="21132" y="723"/>
                </a:lnTo>
                <a:lnTo>
                  <a:pt x="0" y="24790"/>
                </a:lnTo>
                <a:lnTo>
                  <a:pt x="0" y="32359"/>
                </a:lnTo>
                <a:lnTo>
                  <a:pt x="24790" y="57150"/>
                </a:lnTo>
                <a:lnTo>
                  <a:pt x="32359" y="57150"/>
                </a:lnTo>
                <a:lnTo>
                  <a:pt x="57150" y="32359"/>
                </a:lnTo>
                <a:lnTo>
                  <a:pt x="57150" y="28575"/>
                </a:lnTo>
                <a:lnTo>
                  <a:pt x="57150" y="24790"/>
                </a:lnTo>
                <a:lnTo>
                  <a:pt x="36004" y="723"/>
                </a:lnTo>
                <a:lnTo>
                  <a:pt x="32359" y="0"/>
                </a:lnTo>
                <a:close/>
              </a:path>
            </a:pathLst>
          </a:custGeom>
          <a:solidFill>
            <a:srgbClr val="6060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962650" y="5800725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32359" y="0"/>
                </a:moveTo>
                <a:lnTo>
                  <a:pt x="24790" y="0"/>
                </a:lnTo>
                <a:lnTo>
                  <a:pt x="21132" y="723"/>
                </a:lnTo>
                <a:lnTo>
                  <a:pt x="0" y="24790"/>
                </a:lnTo>
                <a:lnTo>
                  <a:pt x="0" y="32359"/>
                </a:lnTo>
                <a:lnTo>
                  <a:pt x="24790" y="57150"/>
                </a:lnTo>
                <a:lnTo>
                  <a:pt x="32359" y="57150"/>
                </a:lnTo>
                <a:lnTo>
                  <a:pt x="57150" y="32359"/>
                </a:lnTo>
                <a:lnTo>
                  <a:pt x="57150" y="28575"/>
                </a:lnTo>
                <a:lnTo>
                  <a:pt x="57150" y="24790"/>
                </a:lnTo>
                <a:lnTo>
                  <a:pt x="36004" y="723"/>
                </a:lnTo>
                <a:lnTo>
                  <a:pt x="32359" y="0"/>
                </a:lnTo>
                <a:close/>
              </a:path>
            </a:pathLst>
          </a:custGeom>
          <a:solidFill>
            <a:srgbClr val="6060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962650" y="6134100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32359" y="0"/>
                </a:moveTo>
                <a:lnTo>
                  <a:pt x="24790" y="0"/>
                </a:lnTo>
                <a:lnTo>
                  <a:pt x="21132" y="723"/>
                </a:lnTo>
                <a:lnTo>
                  <a:pt x="0" y="24790"/>
                </a:lnTo>
                <a:lnTo>
                  <a:pt x="0" y="32359"/>
                </a:lnTo>
                <a:lnTo>
                  <a:pt x="24790" y="57150"/>
                </a:lnTo>
                <a:lnTo>
                  <a:pt x="32359" y="57150"/>
                </a:lnTo>
                <a:lnTo>
                  <a:pt x="57150" y="32359"/>
                </a:lnTo>
                <a:lnTo>
                  <a:pt x="57150" y="28575"/>
                </a:lnTo>
                <a:lnTo>
                  <a:pt x="57150" y="24790"/>
                </a:lnTo>
                <a:lnTo>
                  <a:pt x="36004" y="723"/>
                </a:lnTo>
                <a:lnTo>
                  <a:pt x="32359" y="0"/>
                </a:lnTo>
                <a:close/>
              </a:path>
            </a:pathLst>
          </a:custGeom>
          <a:solidFill>
            <a:srgbClr val="6060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962650" y="6743700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32359" y="0"/>
                </a:moveTo>
                <a:lnTo>
                  <a:pt x="24790" y="0"/>
                </a:lnTo>
                <a:lnTo>
                  <a:pt x="21132" y="723"/>
                </a:lnTo>
                <a:lnTo>
                  <a:pt x="0" y="24785"/>
                </a:lnTo>
                <a:lnTo>
                  <a:pt x="0" y="32364"/>
                </a:lnTo>
                <a:lnTo>
                  <a:pt x="24790" y="57150"/>
                </a:lnTo>
                <a:lnTo>
                  <a:pt x="32359" y="57150"/>
                </a:lnTo>
                <a:lnTo>
                  <a:pt x="57150" y="32364"/>
                </a:lnTo>
                <a:lnTo>
                  <a:pt x="57150" y="28575"/>
                </a:lnTo>
                <a:lnTo>
                  <a:pt x="57150" y="24785"/>
                </a:lnTo>
                <a:lnTo>
                  <a:pt x="36004" y="723"/>
                </a:lnTo>
                <a:lnTo>
                  <a:pt x="32359" y="0"/>
                </a:lnTo>
                <a:close/>
              </a:path>
            </a:pathLst>
          </a:custGeom>
          <a:solidFill>
            <a:srgbClr val="6060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5952492" y="3594879"/>
            <a:ext cx="4766310" cy="358394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b="1" dirty="0">
                <a:solidFill>
                  <a:srgbClr val="1D1D1B"/>
                </a:solidFill>
                <a:latin typeface="Tahoma"/>
                <a:cs typeface="Tahoma"/>
              </a:rPr>
              <a:t>Gestión</a:t>
            </a:r>
            <a:r>
              <a:rPr sz="2000" b="1" spc="55" dirty="0">
                <a:solidFill>
                  <a:srgbClr val="1D1D1B"/>
                </a:solidFill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1D1D1B"/>
                </a:solidFill>
                <a:latin typeface="Tahoma"/>
                <a:cs typeface="Tahoma"/>
              </a:rPr>
              <a:t>de</a:t>
            </a:r>
            <a:r>
              <a:rPr sz="2000" b="1" spc="60" dirty="0">
                <a:solidFill>
                  <a:srgbClr val="1D1D1B"/>
                </a:solidFill>
                <a:latin typeface="Tahoma"/>
                <a:cs typeface="Tahoma"/>
              </a:rPr>
              <a:t> </a:t>
            </a:r>
            <a:r>
              <a:rPr sz="2000" b="1" spc="35" dirty="0">
                <a:solidFill>
                  <a:srgbClr val="1D1D1B"/>
                </a:solidFill>
                <a:latin typeface="Tahoma"/>
                <a:cs typeface="Tahoma"/>
              </a:rPr>
              <a:t>Transacciones</a:t>
            </a:r>
            <a:endParaRPr sz="2000">
              <a:latin typeface="Tahoma"/>
              <a:cs typeface="Tahoma"/>
            </a:endParaRPr>
          </a:p>
          <a:p>
            <a:pPr marL="286385">
              <a:lnSpc>
                <a:spcPct val="100000"/>
              </a:lnSpc>
              <a:spcBef>
                <a:spcPts val="1700"/>
              </a:spcBef>
            </a:pPr>
            <a:r>
              <a:rPr sz="1350" spc="70" dirty="0">
                <a:solidFill>
                  <a:srgbClr val="60605C"/>
                </a:solidFill>
                <a:latin typeface="Tahoma"/>
                <a:cs typeface="Tahoma"/>
              </a:rPr>
              <a:t>Ejecución</a:t>
            </a:r>
            <a:r>
              <a:rPr sz="1350" spc="-114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55" dirty="0">
                <a:solidFill>
                  <a:srgbClr val="60605C"/>
                </a:solidFill>
                <a:latin typeface="Tahoma"/>
                <a:cs typeface="Tahoma"/>
              </a:rPr>
              <a:t>profesional</a:t>
            </a:r>
            <a:r>
              <a:rPr sz="1350" spc="-11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85" dirty="0">
                <a:solidFill>
                  <a:srgbClr val="60605C"/>
                </a:solidFill>
                <a:latin typeface="Tahoma"/>
                <a:cs typeface="Tahoma"/>
              </a:rPr>
              <a:t>en</a:t>
            </a:r>
            <a:r>
              <a:rPr sz="1350" spc="-114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90" dirty="0">
                <a:solidFill>
                  <a:srgbClr val="60605C"/>
                </a:solidFill>
                <a:latin typeface="Tahoma"/>
                <a:cs typeface="Tahoma"/>
              </a:rPr>
              <a:t>exchanges</a:t>
            </a:r>
            <a:r>
              <a:rPr sz="1350" spc="-11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85" dirty="0">
                <a:solidFill>
                  <a:srgbClr val="60605C"/>
                </a:solidFill>
                <a:latin typeface="Tahoma"/>
                <a:cs typeface="Tahoma"/>
              </a:rPr>
              <a:t>y</a:t>
            </a:r>
            <a:r>
              <a:rPr sz="1350" spc="-114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-25" dirty="0">
                <a:solidFill>
                  <a:srgbClr val="60605C"/>
                </a:solidFill>
                <a:latin typeface="Tahoma"/>
                <a:cs typeface="Tahoma"/>
              </a:rPr>
              <a:t>OTC</a:t>
            </a:r>
            <a:endParaRPr sz="1350">
              <a:latin typeface="Tahoma"/>
              <a:cs typeface="Tahoma"/>
            </a:endParaRPr>
          </a:p>
          <a:p>
            <a:pPr marL="286385" marR="5080">
              <a:lnSpc>
                <a:spcPct val="162000"/>
              </a:lnSpc>
            </a:pPr>
            <a:r>
              <a:rPr sz="1350" spc="55" dirty="0">
                <a:solidFill>
                  <a:srgbClr val="60605C"/>
                </a:solidFill>
                <a:latin typeface="Tahoma"/>
                <a:cs typeface="Tahoma"/>
              </a:rPr>
              <a:t>Estrategias</a:t>
            </a:r>
            <a:r>
              <a:rPr sz="1350" spc="-10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55" dirty="0">
                <a:solidFill>
                  <a:srgbClr val="60605C"/>
                </a:solidFill>
                <a:latin typeface="Tahoma"/>
                <a:cs typeface="Tahoma"/>
              </a:rPr>
              <a:t>DCA</a:t>
            </a:r>
            <a:r>
              <a:rPr sz="1350" spc="-95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50" dirty="0">
                <a:solidFill>
                  <a:srgbClr val="60605C"/>
                </a:solidFill>
                <a:latin typeface="Tahoma"/>
                <a:cs typeface="Tahoma"/>
              </a:rPr>
              <a:t>(dollar-</a:t>
            </a:r>
            <a:r>
              <a:rPr sz="1350" spc="65" dirty="0">
                <a:solidFill>
                  <a:srgbClr val="60605C"/>
                </a:solidFill>
                <a:latin typeface="Tahoma"/>
                <a:cs typeface="Tahoma"/>
              </a:rPr>
              <a:t>cost</a:t>
            </a:r>
            <a:r>
              <a:rPr sz="1350" spc="-10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50" dirty="0">
                <a:solidFill>
                  <a:srgbClr val="60605C"/>
                </a:solidFill>
                <a:latin typeface="Tahoma"/>
                <a:cs typeface="Tahoma"/>
              </a:rPr>
              <a:t>averaging)</a:t>
            </a:r>
            <a:r>
              <a:rPr sz="1350" spc="-95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60" dirty="0">
                <a:solidFill>
                  <a:srgbClr val="60605C"/>
                </a:solidFill>
                <a:latin typeface="Tahoma"/>
                <a:cs typeface="Tahoma"/>
              </a:rPr>
              <a:t>automatizadas </a:t>
            </a:r>
            <a:r>
              <a:rPr sz="1350" dirty="0">
                <a:solidFill>
                  <a:srgbClr val="60605C"/>
                </a:solidFill>
                <a:latin typeface="Tahoma"/>
                <a:cs typeface="Tahoma"/>
              </a:rPr>
              <a:t>Retiro</a:t>
            </a:r>
            <a:r>
              <a:rPr sz="1350" spc="-5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75" dirty="0">
                <a:solidFill>
                  <a:srgbClr val="60605C"/>
                </a:solidFill>
                <a:latin typeface="Tahoma"/>
                <a:cs typeface="Tahoma"/>
              </a:rPr>
              <a:t>seguro</a:t>
            </a:r>
            <a:r>
              <a:rPr sz="1350" spc="-5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55" dirty="0">
                <a:solidFill>
                  <a:srgbClr val="60605C"/>
                </a:solidFill>
                <a:latin typeface="Tahoma"/>
                <a:cs typeface="Tahoma"/>
              </a:rPr>
              <a:t>a</a:t>
            </a:r>
            <a:r>
              <a:rPr sz="1350" spc="-45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55" dirty="0">
                <a:solidFill>
                  <a:srgbClr val="60605C"/>
                </a:solidFill>
                <a:latin typeface="Tahoma"/>
                <a:cs typeface="Tahoma"/>
              </a:rPr>
              <a:t>wallets</a:t>
            </a:r>
            <a:r>
              <a:rPr sz="1350" spc="-5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65" dirty="0">
                <a:solidFill>
                  <a:srgbClr val="60605C"/>
                </a:solidFill>
                <a:latin typeface="Tahoma"/>
                <a:cs typeface="Tahoma"/>
              </a:rPr>
              <a:t>personales</a:t>
            </a:r>
            <a:endParaRPr sz="135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13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2000" b="1" spc="65" dirty="0">
                <a:solidFill>
                  <a:srgbClr val="1D1D1B"/>
                </a:solidFill>
                <a:latin typeface="Tahoma"/>
                <a:cs typeface="Tahoma"/>
              </a:rPr>
              <a:t>Envíos</a:t>
            </a:r>
            <a:r>
              <a:rPr sz="2000" b="1" spc="-90" dirty="0">
                <a:solidFill>
                  <a:srgbClr val="1D1D1B"/>
                </a:solidFill>
                <a:latin typeface="Tahoma"/>
                <a:cs typeface="Tahoma"/>
              </a:rPr>
              <a:t> </a:t>
            </a:r>
            <a:r>
              <a:rPr sz="2000" b="1" spc="-10" dirty="0">
                <a:solidFill>
                  <a:srgbClr val="1D1D1B"/>
                </a:solidFill>
                <a:latin typeface="Tahoma"/>
                <a:cs typeface="Tahoma"/>
              </a:rPr>
              <a:t>Internacionales</a:t>
            </a:r>
            <a:endParaRPr sz="2000">
              <a:latin typeface="Tahoma"/>
              <a:cs typeface="Tahoma"/>
            </a:endParaRPr>
          </a:p>
          <a:p>
            <a:pPr marL="286385">
              <a:lnSpc>
                <a:spcPct val="100000"/>
              </a:lnSpc>
              <a:spcBef>
                <a:spcPts val="1700"/>
              </a:spcBef>
            </a:pPr>
            <a:r>
              <a:rPr sz="1350" spc="55" dirty="0">
                <a:solidFill>
                  <a:srgbClr val="60605C"/>
                </a:solidFill>
                <a:latin typeface="Tahoma"/>
                <a:cs typeface="Tahoma"/>
              </a:rPr>
              <a:t>Transferencias</a:t>
            </a:r>
            <a:r>
              <a:rPr sz="1350" spc="-9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55" dirty="0">
                <a:solidFill>
                  <a:srgbClr val="60605C"/>
                </a:solidFill>
                <a:latin typeface="Tahoma"/>
                <a:cs typeface="Tahoma"/>
              </a:rPr>
              <a:t>transfronterizas</a:t>
            </a:r>
            <a:r>
              <a:rPr sz="1350" spc="-9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95" dirty="0">
                <a:solidFill>
                  <a:srgbClr val="60605C"/>
                </a:solidFill>
                <a:latin typeface="Tahoma"/>
                <a:cs typeface="Tahoma"/>
              </a:rPr>
              <a:t>con</a:t>
            </a:r>
            <a:r>
              <a:rPr sz="1350" spc="-9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65" dirty="0">
                <a:solidFill>
                  <a:srgbClr val="60605C"/>
                </a:solidFill>
                <a:latin typeface="Tahoma"/>
                <a:cs typeface="Tahoma"/>
              </a:rPr>
              <a:t>stablecoins</a:t>
            </a:r>
            <a:endParaRPr sz="1350">
              <a:latin typeface="Tahoma"/>
              <a:cs typeface="Tahoma"/>
            </a:endParaRPr>
          </a:p>
          <a:p>
            <a:pPr marL="286385" marR="694690">
              <a:lnSpc>
                <a:spcPct val="134300"/>
              </a:lnSpc>
              <a:spcBef>
                <a:spcPts val="450"/>
              </a:spcBef>
            </a:pPr>
            <a:r>
              <a:rPr sz="1350" spc="70" dirty="0">
                <a:solidFill>
                  <a:srgbClr val="60605C"/>
                </a:solidFill>
                <a:latin typeface="Tahoma"/>
                <a:cs typeface="Tahoma"/>
              </a:rPr>
              <a:t>Conversión</a:t>
            </a:r>
            <a:r>
              <a:rPr sz="1350" spc="-11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55" dirty="0">
                <a:solidFill>
                  <a:srgbClr val="60605C"/>
                </a:solidFill>
                <a:latin typeface="Tahoma"/>
                <a:cs typeface="Tahoma"/>
              </a:rPr>
              <a:t>a</a:t>
            </a:r>
            <a:r>
              <a:rPr sz="1350" spc="-11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95" dirty="0">
                <a:solidFill>
                  <a:srgbClr val="60605C"/>
                </a:solidFill>
                <a:latin typeface="Tahoma"/>
                <a:cs typeface="Tahoma"/>
              </a:rPr>
              <a:t>moneda</a:t>
            </a:r>
            <a:r>
              <a:rPr sz="1350" spc="-11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50" dirty="0">
                <a:solidFill>
                  <a:srgbClr val="60605C"/>
                </a:solidFill>
                <a:latin typeface="Tahoma"/>
                <a:cs typeface="Tahoma"/>
              </a:rPr>
              <a:t>local</a:t>
            </a:r>
            <a:r>
              <a:rPr sz="1350" spc="-105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75" dirty="0">
                <a:solidFill>
                  <a:srgbClr val="60605C"/>
                </a:solidFill>
                <a:latin typeface="Tahoma"/>
                <a:cs typeface="Tahoma"/>
              </a:rPr>
              <a:t>mediante</a:t>
            </a:r>
            <a:r>
              <a:rPr sz="1350" spc="-11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60" dirty="0">
                <a:solidFill>
                  <a:srgbClr val="60605C"/>
                </a:solidFill>
                <a:latin typeface="Tahoma"/>
                <a:cs typeface="Tahoma"/>
              </a:rPr>
              <a:t>partners regulados</a:t>
            </a:r>
            <a:endParaRPr sz="1350">
              <a:latin typeface="Tahoma"/>
              <a:cs typeface="Tahoma"/>
            </a:endParaRPr>
          </a:p>
          <a:p>
            <a:pPr marL="286385" marR="144145">
              <a:lnSpc>
                <a:spcPct val="134300"/>
              </a:lnSpc>
              <a:spcBef>
                <a:spcPts val="450"/>
              </a:spcBef>
            </a:pPr>
            <a:r>
              <a:rPr sz="1350" spc="80" dirty="0">
                <a:solidFill>
                  <a:srgbClr val="60605C"/>
                </a:solidFill>
                <a:latin typeface="Tahoma"/>
                <a:cs typeface="Tahoma"/>
              </a:rPr>
              <a:t>Cumplimiento</a:t>
            </a:r>
            <a:r>
              <a:rPr sz="1350" spc="-105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70" dirty="0">
                <a:solidFill>
                  <a:srgbClr val="60605C"/>
                </a:solidFill>
                <a:latin typeface="Tahoma"/>
                <a:cs typeface="Tahoma"/>
              </a:rPr>
              <a:t>normativo</a:t>
            </a:r>
            <a:r>
              <a:rPr sz="1350" spc="-105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85" dirty="0">
                <a:solidFill>
                  <a:srgbClr val="60605C"/>
                </a:solidFill>
                <a:latin typeface="Tahoma"/>
                <a:cs typeface="Tahoma"/>
              </a:rPr>
              <a:t>y</a:t>
            </a:r>
            <a:r>
              <a:rPr sz="1350" spc="-105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70" dirty="0">
                <a:solidFill>
                  <a:srgbClr val="60605C"/>
                </a:solidFill>
                <a:latin typeface="Tahoma"/>
                <a:cs typeface="Tahoma"/>
              </a:rPr>
              <a:t>prevención</a:t>
            </a:r>
            <a:r>
              <a:rPr sz="1350" spc="-10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70" dirty="0">
                <a:solidFill>
                  <a:srgbClr val="60605C"/>
                </a:solidFill>
                <a:latin typeface="Tahoma"/>
                <a:cs typeface="Tahoma"/>
              </a:rPr>
              <a:t>de</a:t>
            </a:r>
            <a:r>
              <a:rPr sz="1350" spc="-105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75" dirty="0">
                <a:solidFill>
                  <a:srgbClr val="60605C"/>
                </a:solidFill>
                <a:latin typeface="Tahoma"/>
                <a:cs typeface="Tahoma"/>
              </a:rPr>
              <a:t>problemas </a:t>
            </a:r>
            <a:r>
              <a:rPr sz="1350" spc="50" dirty="0">
                <a:solidFill>
                  <a:srgbClr val="60605C"/>
                </a:solidFill>
                <a:latin typeface="Tahoma"/>
                <a:cs typeface="Tahoma"/>
              </a:rPr>
              <a:t>legales</a:t>
            </a:r>
            <a:endParaRPr sz="1350">
              <a:latin typeface="Tahoma"/>
              <a:cs typeface="Tahoma"/>
            </a:endParaRP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127E5734-B7E9-42F8-AA89-19E89A6FFA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600" y="0"/>
            <a:ext cx="1295400" cy="12954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1"/>
            <a:ext cx="11430000" cy="6638925"/>
          </a:xfrm>
          <a:custGeom>
            <a:avLst/>
            <a:gdLst/>
            <a:ahLst/>
            <a:cxnLst/>
            <a:rect l="l" t="t" r="r" b="b"/>
            <a:pathLst>
              <a:path w="11430000" h="6638925">
                <a:moveTo>
                  <a:pt x="11430000" y="0"/>
                </a:moveTo>
                <a:lnTo>
                  <a:pt x="0" y="0"/>
                </a:lnTo>
                <a:lnTo>
                  <a:pt x="0" y="6638925"/>
                </a:lnTo>
                <a:lnTo>
                  <a:pt x="11430000" y="6638925"/>
                </a:lnTo>
                <a:lnTo>
                  <a:pt x="11430000" y="0"/>
                </a:lnTo>
                <a:close/>
              </a:path>
            </a:pathLst>
          </a:custGeom>
          <a:solidFill>
            <a:srgbClr val="FCFCF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286250" cy="663892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4298950">
              <a:lnSpc>
                <a:spcPct val="100000"/>
              </a:lnSpc>
              <a:spcBef>
                <a:spcPts val="125"/>
              </a:spcBef>
            </a:pPr>
            <a:r>
              <a:rPr dirty="0"/>
              <a:t>Inversión</a:t>
            </a:r>
            <a:r>
              <a:rPr spc="5" dirty="0"/>
              <a:t> </a:t>
            </a:r>
            <a:r>
              <a:rPr dirty="0"/>
              <a:t>Activa</a:t>
            </a:r>
            <a:r>
              <a:rPr spc="5" dirty="0"/>
              <a:t> </a:t>
            </a:r>
            <a:r>
              <a:rPr spc="170" dirty="0"/>
              <a:t>y</a:t>
            </a:r>
            <a:r>
              <a:rPr spc="5" dirty="0"/>
              <a:t> </a:t>
            </a:r>
            <a:r>
              <a:rPr spc="-10" dirty="0"/>
              <a:t>Pasiva</a:t>
            </a:r>
          </a:p>
        </p:txBody>
      </p:sp>
      <p:sp>
        <p:nvSpPr>
          <p:cNvPr id="5" name="object 5"/>
          <p:cNvSpPr/>
          <p:nvPr/>
        </p:nvSpPr>
        <p:spPr>
          <a:xfrm>
            <a:off x="4886325" y="2276475"/>
            <a:ext cx="2886075" cy="19050"/>
          </a:xfrm>
          <a:custGeom>
            <a:avLst/>
            <a:gdLst/>
            <a:ahLst/>
            <a:cxnLst/>
            <a:rect l="l" t="t" r="r" b="b"/>
            <a:pathLst>
              <a:path w="2886075" h="19050">
                <a:moveTo>
                  <a:pt x="2886075" y="0"/>
                </a:moveTo>
                <a:lnTo>
                  <a:pt x="0" y="0"/>
                </a:lnTo>
                <a:lnTo>
                  <a:pt x="0" y="19050"/>
                </a:lnTo>
                <a:lnTo>
                  <a:pt x="2886075" y="19050"/>
                </a:lnTo>
                <a:lnTo>
                  <a:pt x="2886075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873625" y="2392362"/>
            <a:ext cx="2804160" cy="173164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650" b="1" dirty="0">
                <a:solidFill>
                  <a:srgbClr val="60605C"/>
                </a:solidFill>
                <a:latin typeface="Tahoma"/>
                <a:cs typeface="Tahoma"/>
              </a:rPr>
              <a:t>Portafolios</a:t>
            </a:r>
            <a:r>
              <a:rPr sz="1650" b="1" spc="15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650" b="1" spc="-10" dirty="0">
                <a:solidFill>
                  <a:srgbClr val="60605C"/>
                </a:solidFill>
                <a:latin typeface="Tahoma"/>
                <a:cs typeface="Tahoma"/>
              </a:rPr>
              <a:t>Diversificados</a:t>
            </a:r>
            <a:endParaRPr sz="1650">
              <a:latin typeface="Tahoma"/>
              <a:cs typeface="Tahoma"/>
            </a:endParaRPr>
          </a:p>
          <a:p>
            <a:pPr marL="12700" marR="48895">
              <a:lnSpc>
                <a:spcPct val="134300"/>
              </a:lnSpc>
              <a:spcBef>
                <a:spcPts val="540"/>
              </a:spcBef>
            </a:pPr>
            <a:r>
              <a:rPr sz="1350" spc="65" dirty="0">
                <a:solidFill>
                  <a:srgbClr val="60605C"/>
                </a:solidFill>
                <a:latin typeface="Tahoma"/>
                <a:cs typeface="Tahoma"/>
              </a:rPr>
              <a:t>Allocación</a:t>
            </a:r>
            <a:r>
              <a:rPr sz="1350" spc="-114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55" dirty="0">
                <a:solidFill>
                  <a:srgbClr val="60605C"/>
                </a:solidFill>
                <a:latin typeface="Tahoma"/>
                <a:cs typeface="Tahoma"/>
              </a:rPr>
              <a:t>estratégica</a:t>
            </a:r>
            <a:r>
              <a:rPr sz="1350" spc="-114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55" dirty="0">
                <a:solidFill>
                  <a:srgbClr val="60605C"/>
                </a:solidFill>
                <a:latin typeface="Tahoma"/>
                <a:cs typeface="Tahoma"/>
              </a:rPr>
              <a:t>entre</a:t>
            </a:r>
            <a:r>
              <a:rPr sz="1350" spc="-11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65" dirty="0">
                <a:solidFill>
                  <a:srgbClr val="60605C"/>
                </a:solidFill>
                <a:latin typeface="Tahoma"/>
                <a:cs typeface="Tahoma"/>
              </a:rPr>
              <a:t>blue- </a:t>
            </a:r>
            <a:r>
              <a:rPr sz="1350" spc="85" dirty="0">
                <a:solidFill>
                  <a:srgbClr val="60605C"/>
                </a:solidFill>
                <a:latin typeface="Tahoma"/>
                <a:cs typeface="Tahoma"/>
              </a:rPr>
              <a:t>chips</a:t>
            </a:r>
            <a:r>
              <a:rPr sz="1350" spc="-11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-10" dirty="0">
                <a:solidFill>
                  <a:srgbClr val="60605C"/>
                </a:solidFill>
                <a:latin typeface="Tahoma"/>
                <a:cs typeface="Tahoma"/>
              </a:rPr>
              <a:t>(BTC,</a:t>
            </a:r>
            <a:r>
              <a:rPr sz="1350" spc="-11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-20" dirty="0">
                <a:solidFill>
                  <a:srgbClr val="60605C"/>
                </a:solidFill>
                <a:latin typeface="Tahoma"/>
                <a:cs typeface="Tahoma"/>
              </a:rPr>
              <a:t>ETH),</a:t>
            </a:r>
            <a:r>
              <a:rPr sz="1350" spc="-105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70" dirty="0">
                <a:solidFill>
                  <a:srgbClr val="60605C"/>
                </a:solidFill>
                <a:latin typeface="Tahoma"/>
                <a:cs typeface="Tahoma"/>
              </a:rPr>
              <a:t>cap</a:t>
            </a:r>
            <a:r>
              <a:rPr sz="1350" spc="-11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90" dirty="0">
                <a:solidFill>
                  <a:srgbClr val="60605C"/>
                </a:solidFill>
                <a:latin typeface="Tahoma"/>
                <a:cs typeface="Tahoma"/>
              </a:rPr>
              <a:t>media</a:t>
            </a:r>
            <a:r>
              <a:rPr sz="1350" spc="-11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-10" dirty="0">
                <a:solidFill>
                  <a:srgbClr val="60605C"/>
                </a:solidFill>
                <a:latin typeface="Tahoma"/>
                <a:cs typeface="Tahoma"/>
              </a:rPr>
              <a:t>(SOL, </a:t>
            </a:r>
            <a:r>
              <a:rPr sz="1350" dirty="0">
                <a:solidFill>
                  <a:srgbClr val="60605C"/>
                </a:solidFill>
                <a:latin typeface="Tahoma"/>
                <a:cs typeface="Tahoma"/>
              </a:rPr>
              <a:t>AVAX)</a:t>
            </a:r>
            <a:r>
              <a:rPr sz="1350" spc="-8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85" dirty="0">
                <a:solidFill>
                  <a:srgbClr val="60605C"/>
                </a:solidFill>
                <a:latin typeface="Tahoma"/>
                <a:cs typeface="Tahoma"/>
              </a:rPr>
              <a:t>y</a:t>
            </a:r>
            <a:r>
              <a:rPr sz="1350" spc="-8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90" dirty="0">
                <a:solidFill>
                  <a:srgbClr val="60605C"/>
                </a:solidFill>
                <a:latin typeface="Tahoma"/>
                <a:cs typeface="Tahoma"/>
              </a:rPr>
              <a:t>small</a:t>
            </a:r>
            <a:r>
              <a:rPr sz="1350" spc="-8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85" dirty="0">
                <a:solidFill>
                  <a:srgbClr val="60605C"/>
                </a:solidFill>
                <a:latin typeface="Tahoma"/>
                <a:cs typeface="Tahoma"/>
              </a:rPr>
              <a:t>caps</a:t>
            </a:r>
            <a:r>
              <a:rPr sz="1350" spc="-8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75" dirty="0">
                <a:solidFill>
                  <a:srgbClr val="60605C"/>
                </a:solidFill>
                <a:latin typeface="Tahoma"/>
                <a:cs typeface="Tahoma"/>
              </a:rPr>
              <a:t>selectas</a:t>
            </a:r>
            <a:r>
              <a:rPr sz="1350" spc="-75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70" dirty="0">
                <a:solidFill>
                  <a:srgbClr val="60605C"/>
                </a:solidFill>
                <a:latin typeface="Tahoma"/>
                <a:cs typeface="Tahoma"/>
              </a:rPr>
              <a:t>con rebalanceo</a:t>
            </a:r>
            <a:r>
              <a:rPr sz="1350" spc="-105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60" dirty="0">
                <a:solidFill>
                  <a:srgbClr val="60605C"/>
                </a:solidFill>
                <a:latin typeface="Tahoma"/>
                <a:cs typeface="Tahoma"/>
              </a:rPr>
              <a:t>periódico</a:t>
            </a:r>
            <a:r>
              <a:rPr sz="1350" spc="-105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75" dirty="0">
                <a:solidFill>
                  <a:srgbClr val="60605C"/>
                </a:solidFill>
                <a:latin typeface="Tahoma"/>
                <a:cs typeface="Tahoma"/>
              </a:rPr>
              <a:t>basado</a:t>
            </a:r>
            <a:r>
              <a:rPr sz="1350" spc="-105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60" dirty="0">
                <a:solidFill>
                  <a:srgbClr val="60605C"/>
                </a:solidFill>
                <a:latin typeface="Tahoma"/>
                <a:cs typeface="Tahoma"/>
              </a:rPr>
              <a:t>en </a:t>
            </a:r>
            <a:r>
              <a:rPr sz="1350" spc="70" dirty="0">
                <a:solidFill>
                  <a:srgbClr val="60605C"/>
                </a:solidFill>
                <a:latin typeface="Tahoma"/>
                <a:cs typeface="Tahoma"/>
              </a:rPr>
              <a:t>análisis</a:t>
            </a:r>
            <a:r>
              <a:rPr sz="1350" spc="-125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70" dirty="0">
                <a:solidFill>
                  <a:srgbClr val="60605C"/>
                </a:solidFill>
                <a:latin typeface="Tahoma"/>
                <a:cs typeface="Tahoma"/>
              </a:rPr>
              <a:t>macroeconómico.</a:t>
            </a:r>
            <a:endParaRPr sz="135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867076" y="1212215"/>
            <a:ext cx="5478780" cy="1016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0" marR="5080">
              <a:lnSpc>
                <a:spcPct val="134300"/>
              </a:lnSpc>
              <a:spcBef>
                <a:spcPts val="100"/>
              </a:spcBef>
            </a:pPr>
            <a:r>
              <a:rPr sz="1350" spc="85" dirty="0">
                <a:solidFill>
                  <a:srgbClr val="60605C"/>
                </a:solidFill>
                <a:latin typeface="Tahoma"/>
                <a:cs typeface="Tahoma"/>
              </a:rPr>
              <a:t>Construimos</a:t>
            </a:r>
            <a:r>
              <a:rPr sz="1350" spc="-8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50" dirty="0">
                <a:solidFill>
                  <a:srgbClr val="60605C"/>
                </a:solidFill>
                <a:latin typeface="Tahoma"/>
                <a:cs typeface="Tahoma"/>
              </a:rPr>
              <a:t>portafolios</a:t>
            </a:r>
            <a:r>
              <a:rPr sz="1350" spc="-8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60" dirty="0">
                <a:solidFill>
                  <a:srgbClr val="60605C"/>
                </a:solidFill>
                <a:latin typeface="Tahoma"/>
                <a:cs typeface="Tahoma"/>
              </a:rPr>
              <a:t>diversificados</a:t>
            </a:r>
            <a:r>
              <a:rPr sz="1350" spc="-8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80" dirty="0">
                <a:solidFill>
                  <a:srgbClr val="60605C"/>
                </a:solidFill>
                <a:latin typeface="Tahoma"/>
                <a:cs typeface="Tahoma"/>
              </a:rPr>
              <a:t>que</a:t>
            </a:r>
            <a:r>
              <a:rPr sz="1350" spc="-8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70" dirty="0">
                <a:solidFill>
                  <a:srgbClr val="60605C"/>
                </a:solidFill>
                <a:latin typeface="Tahoma"/>
                <a:cs typeface="Tahoma"/>
              </a:rPr>
              <a:t>generan</a:t>
            </a:r>
            <a:r>
              <a:rPr sz="1350" spc="-75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50" dirty="0">
                <a:solidFill>
                  <a:srgbClr val="60605C"/>
                </a:solidFill>
                <a:latin typeface="Tahoma"/>
                <a:cs typeface="Tahoma"/>
              </a:rPr>
              <a:t>valor</a:t>
            </a:r>
            <a:r>
              <a:rPr sz="1350" spc="-8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dirty="0">
                <a:solidFill>
                  <a:srgbClr val="60605C"/>
                </a:solidFill>
                <a:latin typeface="Tahoma"/>
                <a:cs typeface="Tahoma"/>
              </a:rPr>
              <a:t>tanto</a:t>
            </a:r>
            <a:r>
              <a:rPr sz="1350" spc="-8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40" dirty="0">
                <a:solidFill>
                  <a:srgbClr val="60605C"/>
                </a:solidFill>
                <a:latin typeface="Tahoma"/>
                <a:cs typeface="Tahoma"/>
              </a:rPr>
              <a:t>por </a:t>
            </a:r>
            <a:r>
              <a:rPr sz="1350" spc="65" dirty="0">
                <a:solidFill>
                  <a:srgbClr val="60605C"/>
                </a:solidFill>
                <a:latin typeface="Tahoma"/>
                <a:cs typeface="Tahoma"/>
              </a:rPr>
              <a:t>apreciación</a:t>
            </a:r>
            <a:r>
              <a:rPr sz="1350" spc="-11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120" dirty="0">
                <a:solidFill>
                  <a:srgbClr val="60605C"/>
                </a:solidFill>
                <a:latin typeface="Tahoma"/>
                <a:cs typeface="Tahoma"/>
              </a:rPr>
              <a:t>como</a:t>
            </a:r>
            <a:r>
              <a:rPr sz="1350" spc="-11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65" dirty="0">
                <a:solidFill>
                  <a:srgbClr val="60605C"/>
                </a:solidFill>
                <a:latin typeface="Tahoma"/>
                <a:cs typeface="Tahoma"/>
              </a:rPr>
              <a:t>por</a:t>
            </a:r>
            <a:r>
              <a:rPr sz="1350" spc="-11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75" dirty="0">
                <a:solidFill>
                  <a:srgbClr val="60605C"/>
                </a:solidFill>
                <a:latin typeface="Tahoma"/>
                <a:cs typeface="Tahoma"/>
              </a:rPr>
              <a:t>rendimiento</a:t>
            </a:r>
            <a:r>
              <a:rPr sz="1350" spc="-105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-10" dirty="0">
                <a:solidFill>
                  <a:srgbClr val="60605C"/>
                </a:solidFill>
                <a:latin typeface="Tahoma"/>
                <a:cs typeface="Tahoma"/>
              </a:rPr>
              <a:t>pasivo.</a:t>
            </a:r>
            <a:endParaRPr sz="135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95"/>
              </a:spcBef>
            </a:pPr>
            <a:endParaRPr sz="13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3052445" algn="l"/>
              </a:tabLst>
            </a:pPr>
            <a:r>
              <a:rPr sz="1350" spc="-25" dirty="0">
                <a:solidFill>
                  <a:srgbClr val="60605C"/>
                </a:solidFill>
                <a:latin typeface="Tahoma"/>
                <a:cs typeface="Tahoma"/>
              </a:rPr>
              <a:t>01</a:t>
            </a:r>
            <a:r>
              <a:rPr sz="1350" dirty="0">
                <a:solidFill>
                  <a:srgbClr val="60605C"/>
                </a:solidFill>
                <a:latin typeface="Tahoma"/>
                <a:cs typeface="Tahoma"/>
              </a:rPr>
              <a:t>	</a:t>
            </a:r>
            <a:r>
              <a:rPr sz="1350" spc="80" dirty="0">
                <a:solidFill>
                  <a:srgbClr val="60605C"/>
                </a:solidFill>
                <a:latin typeface="Tahoma"/>
                <a:cs typeface="Tahoma"/>
              </a:rPr>
              <a:t>02</a:t>
            </a:r>
            <a:endParaRPr sz="1350">
              <a:latin typeface="Tahoma"/>
              <a:cs typeface="Tahom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943850" y="2276475"/>
            <a:ext cx="2886075" cy="19050"/>
          </a:xfrm>
          <a:custGeom>
            <a:avLst/>
            <a:gdLst/>
            <a:ahLst/>
            <a:cxnLst/>
            <a:rect l="l" t="t" r="r" b="b"/>
            <a:pathLst>
              <a:path w="2886075" h="19050">
                <a:moveTo>
                  <a:pt x="2886075" y="0"/>
                </a:moveTo>
                <a:lnTo>
                  <a:pt x="0" y="0"/>
                </a:lnTo>
                <a:lnTo>
                  <a:pt x="0" y="19050"/>
                </a:lnTo>
                <a:lnTo>
                  <a:pt x="2886075" y="19050"/>
                </a:lnTo>
                <a:lnTo>
                  <a:pt x="2886075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931150" y="2392362"/>
            <a:ext cx="2835275" cy="199834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650" b="1" dirty="0">
                <a:solidFill>
                  <a:srgbClr val="60605C"/>
                </a:solidFill>
                <a:latin typeface="Tahoma"/>
                <a:cs typeface="Tahoma"/>
              </a:rPr>
              <a:t>Yield</a:t>
            </a:r>
            <a:r>
              <a:rPr sz="1650" b="1" spc="35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650" b="1" spc="-10" dirty="0">
                <a:solidFill>
                  <a:srgbClr val="60605C"/>
                </a:solidFill>
                <a:latin typeface="Tahoma"/>
                <a:cs typeface="Tahoma"/>
              </a:rPr>
              <a:t>Generation</a:t>
            </a:r>
            <a:endParaRPr sz="1650">
              <a:latin typeface="Tahoma"/>
              <a:cs typeface="Tahoma"/>
            </a:endParaRPr>
          </a:p>
          <a:p>
            <a:pPr marL="12700" marR="5080">
              <a:lnSpc>
                <a:spcPct val="133300"/>
              </a:lnSpc>
              <a:spcBef>
                <a:spcPts val="555"/>
              </a:spcBef>
            </a:pPr>
            <a:r>
              <a:rPr sz="1350" spc="60" dirty="0">
                <a:solidFill>
                  <a:srgbClr val="60605C"/>
                </a:solidFill>
                <a:latin typeface="Tahoma"/>
                <a:cs typeface="Tahoma"/>
              </a:rPr>
              <a:t>Staking</a:t>
            </a:r>
            <a:r>
              <a:rPr sz="1350" spc="-11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75" dirty="0">
                <a:solidFill>
                  <a:srgbClr val="60605C"/>
                </a:solidFill>
                <a:latin typeface="Tahoma"/>
                <a:cs typeface="Tahoma"/>
              </a:rPr>
              <a:t>seguro</a:t>
            </a:r>
            <a:r>
              <a:rPr sz="1350" spc="-11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85" dirty="0">
                <a:solidFill>
                  <a:srgbClr val="60605C"/>
                </a:solidFill>
                <a:latin typeface="Tahoma"/>
                <a:cs typeface="Tahoma"/>
              </a:rPr>
              <a:t>en</a:t>
            </a:r>
            <a:r>
              <a:rPr sz="1350" spc="-11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75" dirty="0">
                <a:solidFill>
                  <a:srgbClr val="60605C"/>
                </a:solidFill>
                <a:latin typeface="Tahoma"/>
                <a:cs typeface="Tahoma"/>
              </a:rPr>
              <a:t>PoS</a:t>
            </a:r>
            <a:r>
              <a:rPr sz="1350" spc="-105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40" dirty="0">
                <a:solidFill>
                  <a:srgbClr val="60605C"/>
                </a:solidFill>
                <a:latin typeface="Tahoma"/>
                <a:cs typeface="Tahoma"/>
              </a:rPr>
              <a:t>(Ethereum, </a:t>
            </a:r>
            <a:r>
              <a:rPr sz="1350" spc="10" dirty="0">
                <a:solidFill>
                  <a:srgbClr val="60605C"/>
                </a:solidFill>
                <a:latin typeface="Tahoma"/>
                <a:cs typeface="Tahoma"/>
              </a:rPr>
              <a:t>Solana,</a:t>
            </a:r>
            <a:r>
              <a:rPr sz="1350" spc="35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10" dirty="0">
                <a:solidFill>
                  <a:srgbClr val="60605C"/>
                </a:solidFill>
                <a:latin typeface="Tahoma"/>
                <a:cs typeface="Tahoma"/>
              </a:rPr>
              <a:t>Cardano),</a:t>
            </a:r>
            <a:r>
              <a:rPr sz="1350" spc="4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65" dirty="0">
                <a:solidFill>
                  <a:srgbClr val="60605C"/>
                </a:solidFill>
                <a:latin typeface="Tahoma"/>
                <a:cs typeface="Tahoma"/>
              </a:rPr>
              <a:t>provisión</a:t>
            </a:r>
            <a:r>
              <a:rPr sz="1350" spc="35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45" dirty="0">
                <a:solidFill>
                  <a:srgbClr val="60605C"/>
                </a:solidFill>
                <a:latin typeface="Tahoma"/>
                <a:cs typeface="Tahoma"/>
              </a:rPr>
              <a:t>de </a:t>
            </a:r>
            <a:r>
              <a:rPr sz="1350" spc="65" dirty="0">
                <a:solidFill>
                  <a:srgbClr val="60605C"/>
                </a:solidFill>
                <a:latin typeface="Tahoma"/>
                <a:cs typeface="Tahoma"/>
              </a:rPr>
              <a:t>liquidez</a:t>
            </a:r>
            <a:r>
              <a:rPr sz="1350" spc="-114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85" dirty="0">
                <a:solidFill>
                  <a:srgbClr val="60605C"/>
                </a:solidFill>
                <a:latin typeface="Tahoma"/>
                <a:cs typeface="Tahoma"/>
              </a:rPr>
              <a:t>en</a:t>
            </a:r>
            <a:r>
              <a:rPr sz="1350" spc="-11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50" dirty="0">
                <a:solidFill>
                  <a:srgbClr val="60605C"/>
                </a:solidFill>
                <a:latin typeface="Tahoma"/>
                <a:cs typeface="Tahoma"/>
              </a:rPr>
              <a:t>DeFi</a:t>
            </a:r>
            <a:r>
              <a:rPr sz="1350" spc="-11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95" dirty="0">
                <a:solidFill>
                  <a:srgbClr val="60605C"/>
                </a:solidFill>
                <a:latin typeface="Tahoma"/>
                <a:cs typeface="Tahoma"/>
              </a:rPr>
              <a:t>con</a:t>
            </a:r>
            <a:r>
              <a:rPr sz="1350" spc="-114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65" dirty="0">
                <a:solidFill>
                  <a:srgbClr val="60605C"/>
                </a:solidFill>
                <a:latin typeface="Tahoma"/>
                <a:cs typeface="Tahoma"/>
              </a:rPr>
              <a:t>gestión</a:t>
            </a:r>
            <a:r>
              <a:rPr sz="1350" spc="-11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45" dirty="0">
                <a:solidFill>
                  <a:srgbClr val="60605C"/>
                </a:solidFill>
                <a:latin typeface="Tahoma"/>
                <a:cs typeface="Tahoma"/>
              </a:rPr>
              <a:t>activa </a:t>
            </a:r>
            <a:r>
              <a:rPr sz="1350" spc="55" dirty="0">
                <a:solidFill>
                  <a:srgbClr val="60605C"/>
                </a:solidFill>
                <a:latin typeface="Tahoma"/>
                <a:cs typeface="Tahoma"/>
              </a:rPr>
              <a:t>del</a:t>
            </a:r>
            <a:r>
              <a:rPr sz="1350" spc="-11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70" dirty="0">
                <a:solidFill>
                  <a:srgbClr val="60605C"/>
                </a:solidFill>
                <a:latin typeface="Tahoma"/>
                <a:cs typeface="Tahoma"/>
              </a:rPr>
              <a:t>riesgo</a:t>
            </a:r>
            <a:r>
              <a:rPr sz="1350" spc="-11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70" dirty="0">
                <a:solidFill>
                  <a:srgbClr val="60605C"/>
                </a:solidFill>
                <a:latin typeface="Tahoma"/>
                <a:cs typeface="Tahoma"/>
              </a:rPr>
              <a:t>impermanente,</a:t>
            </a:r>
            <a:r>
              <a:rPr sz="1350" spc="-105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35" dirty="0">
                <a:solidFill>
                  <a:srgbClr val="60605C"/>
                </a:solidFill>
                <a:latin typeface="Tahoma"/>
                <a:cs typeface="Tahoma"/>
              </a:rPr>
              <a:t>y </a:t>
            </a:r>
            <a:r>
              <a:rPr sz="1350" spc="65" dirty="0">
                <a:solidFill>
                  <a:srgbClr val="60605C"/>
                </a:solidFill>
                <a:latin typeface="Tahoma"/>
                <a:cs typeface="Tahoma"/>
              </a:rPr>
              <a:t>lending</a:t>
            </a:r>
            <a:r>
              <a:rPr sz="1350" spc="-114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55" dirty="0">
                <a:solidFill>
                  <a:srgbClr val="60605C"/>
                </a:solidFill>
                <a:latin typeface="Tahoma"/>
                <a:cs typeface="Tahoma"/>
              </a:rPr>
              <a:t>colateralizado</a:t>
            </a:r>
            <a:r>
              <a:rPr sz="1350" spc="-11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85" dirty="0">
                <a:solidFill>
                  <a:srgbClr val="60605C"/>
                </a:solidFill>
                <a:latin typeface="Tahoma"/>
                <a:cs typeface="Tahoma"/>
              </a:rPr>
              <a:t>en</a:t>
            </a:r>
            <a:r>
              <a:rPr sz="1350" spc="-114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60" dirty="0">
                <a:solidFill>
                  <a:srgbClr val="60605C"/>
                </a:solidFill>
                <a:latin typeface="Tahoma"/>
                <a:cs typeface="Tahoma"/>
              </a:rPr>
              <a:t>Aave</a:t>
            </a:r>
            <a:r>
              <a:rPr sz="1350" spc="-11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35" dirty="0">
                <a:solidFill>
                  <a:srgbClr val="60605C"/>
                </a:solidFill>
                <a:latin typeface="Tahoma"/>
                <a:cs typeface="Tahoma"/>
              </a:rPr>
              <a:t>y </a:t>
            </a:r>
            <a:r>
              <a:rPr sz="1350" spc="55" dirty="0">
                <a:solidFill>
                  <a:srgbClr val="60605C"/>
                </a:solidFill>
                <a:latin typeface="Tahoma"/>
                <a:cs typeface="Tahoma"/>
              </a:rPr>
              <a:t>Compound.</a:t>
            </a:r>
            <a:endParaRPr sz="1350">
              <a:latin typeface="Tahoma"/>
              <a:cs typeface="Tahom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886325" y="4991100"/>
            <a:ext cx="5943600" cy="19050"/>
          </a:xfrm>
          <a:custGeom>
            <a:avLst/>
            <a:gdLst/>
            <a:ahLst/>
            <a:cxnLst/>
            <a:rect l="l" t="t" r="r" b="b"/>
            <a:pathLst>
              <a:path w="5943600" h="19050">
                <a:moveTo>
                  <a:pt x="5943600" y="0"/>
                </a:moveTo>
                <a:lnTo>
                  <a:pt x="0" y="0"/>
                </a:lnTo>
                <a:lnTo>
                  <a:pt x="0" y="19050"/>
                </a:lnTo>
                <a:lnTo>
                  <a:pt x="5943600" y="19050"/>
                </a:lnTo>
                <a:lnTo>
                  <a:pt x="5943600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847577" y="4711700"/>
            <a:ext cx="5775325" cy="1297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spc="114" dirty="0">
                <a:solidFill>
                  <a:srgbClr val="60605C"/>
                </a:solidFill>
                <a:latin typeface="Tahoma"/>
                <a:cs typeface="Tahoma"/>
              </a:rPr>
              <a:t>03</a:t>
            </a:r>
            <a:endParaRPr sz="1350">
              <a:latin typeface="Tahoma"/>
              <a:cs typeface="Tahoma"/>
            </a:endParaRPr>
          </a:p>
          <a:p>
            <a:pPr marL="38735">
              <a:lnSpc>
                <a:spcPct val="100000"/>
              </a:lnSpc>
              <a:spcBef>
                <a:spcPts val="1530"/>
              </a:spcBef>
            </a:pPr>
            <a:r>
              <a:rPr sz="1650" b="1" dirty="0">
                <a:solidFill>
                  <a:srgbClr val="60605C"/>
                </a:solidFill>
                <a:latin typeface="Tahoma"/>
                <a:cs typeface="Tahoma"/>
              </a:rPr>
              <a:t>Estrategias</a:t>
            </a:r>
            <a:r>
              <a:rPr sz="1650" b="1" spc="215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650" b="1" spc="45" dirty="0">
                <a:solidFill>
                  <a:srgbClr val="60605C"/>
                </a:solidFill>
                <a:latin typeface="Tahoma"/>
                <a:cs typeface="Tahoma"/>
              </a:rPr>
              <a:t>Avanzadas</a:t>
            </a:r>
            <a:endParaRPr sz="1650">
              <a:latin typeface="Tahoma"/>
              <a:cs typeface="Tahoma"/>
            </a:endParaRPr>
          </a:p>
          <a:p>
            <a:pPr marL="38735" marR="5080">
              <a:lnSpc>
                <a:spcPct val="134300"/>
              </a:lnSpc>
              <a:spcBef>
                <a:spcPts val="540"/>
              </a:spcBef>
            </a:pPr>
            <a:r>
              <a:rPr sz="1350" spc="20" dirty="0">
                <a:solidFill>
                  <a:srgbClr val="60605C"/>
                </a:solidFill>
                <a:latin typeface="Tahoma"/>
                <a:cs typeface="Tahoma"/>
              </a:rPr>
              <a:t>Trading</a:t>
            </a:r>
            <a:r>
              <a:rPr sz="1350" spc="-7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65" dirty="0">
                <a:solidFill>
                  <a:srgbClr val="60605C"/>
                </a:solidFill>
                <a:latin typeface="Tahoma"/>
                <a:cs typeface="Tahoma"/>
              </a:rPr>
              <a:t>algorítmico</a:t>
            </a:r>
            <a:r>
              <a:rPr sz="1350" spc="-65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80" dirty="0">
                <a:solidFill>
                  <a:srgbClr val="60605C"/>
                </a:solidFill>
                <a:latin typeface="Tahoma"/>
                <a:cs typeface="Tahoma"/>
              </a:rPr>
              <a:t>básico</a:t>
            </a:r>
            <a:r>
              <a:rPr sz="1350" spc="-7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20" dirty="0">
                <a:solidFill>
                  <a:srgbClr val="60605C"/>
                </a:solidFill>
                <a:latin typeface="Tahoma"/>
                <a:cs typeface="Tahoma"/>
              </a:rPr>
              <a:t>(DCA</a:t>
            </a:r>
            <a:r>
              <a:rPr sz="1350" spc="-65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20" dirty="0">
                <a:solidFill>
                  <a:srgbClr val="60605C"/>
                </a:solidFill>
                <a:latin typeface="Tahoma"/>
                <a:cs typeface="Tahoma"/>
              </a:rPr>
              <a:t>bots,</a:t>
            </a:r>
            <a:r>
              <a:rPr sz="1350" spc="-65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55" dirty="0">
                <a:solidFill>
                  <a:srgbClr val="60605C"/>
                </a:solidFill>
                <a:latin typeface="Tahoma"/>
                <a:cs typeface="Tahoma"/>
              </a:rPr>
              <a:t>grid</a:t>
            </a:r>
            <a:r>
              <a:rPr sz="1350" spc="-7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20" dirty="0">
                <a:solidFill>
                  <a:srgbClr val="60605C"/>
                </a:solidFill>
                <a:latin typeface="Tahoma"/>
                <a:cs typeface="Tahoma"/>
              </a:rPr>
              <a:t>trading),</a:t>
            </a:r>
            <a:r>
              <a:rPr sz="1350" spc="-65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95" dirty="0">
                <a:solidFill>
                  <a:srgbClr val="60605C"/>
                </a:solidFill>
                <a:latin typeface="Tahoma"/>
                <a:cs typeface="Tahoma"/>
              </a:rPr>
              <a:t>acceso</a:t>
            </a:r>
            <a:r>
              <a:rPr sz="1350" spc="-65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20" dirty="0">
                <a:solidFill>
                  <a:srgbClr val="60605C"/>
                </a:solidFill>
                <a:latin typeface="Tahoma"/>
                <a:cs typeface="Tahoma"/>
              </a:rPr>
              <a:t>prioritario</a:t>
            </a:r>
            <a:r>
              <a:rPr sz="1350" spc="-7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5" dirty="0">
                <a:solidFill>
                  <a:srgbClr val="60605C"/>
                </a:solidFill>
                <a:latin typeface="Tahoma"/>
                <a:cs typeface="Tahoma"/>
              </a:rPr>
              <a:t>a </a:t>
            </a:r>
            <a:r>
              <a:rPr sz="1350" spc="20" dirty="0">
                <a:solidFill>
                  <a:srgbClr val="60605C"/>
                </a:solidFill>
                <a:latin typeface="Tahoma"/>
                <a:cs typeface="Tahoma"/>
              </a:rPr>
              <a:t>IDOs/IEOs,</a:t>
            </a:r>
            <a:r>
              <a:rPr sz="1350" spc="-9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85" dirty="0">
                <a:solidFill>
                  <a:srgbClr val="60605C"/>
                </a:solidFill>
                <a:latin typeface="Tahoma"/>
                <a:cs typeface="Tahoma"/>
              </a:rPr>
              <a:t>y</a:t>
            </a:r>
            <a:r>
              <a:rPr sz="1350" spc="-9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55" dirty="0">
                <a:solidFill>
                  <a:srgbClr val="60605C"/>
                </a:solidFill>
                <a:latin typeface="Tahoma"/>
                <a:cs typeface="Tahoma"/>
              </a:rPr>
              <a:t>airdrop</a:t>
            </a:r>
            <a:r>
              <a:rPr sz="1350" spc="-9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70" dirty="0">
                <a:solidFill>
                  <a:srgbClr val="60605C"/>
                </a:solidFill>
                <a:latin typeface="Tahoma"/>
                <a:cs typeface="Tahoma"/>
              </a:rPr>
              <a:t>farming</a:t>
            </a:r>
            <a:r>
              <a:rPr sz="1350" spc="-85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60" dirty="0">
                <a:solidFill>
                  <a:srgbClr val="60605C"/>
                </a:solidFill>
                <a:latin typeface="Tahoma"/>
                <a:cs typeface="Tahoma"/>
              </a:rPr>
              <a:t>estratégico</a:t>
            </a:r>
            <a:r>
              <a:rPr sz="1350" spc="-9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85" dirty="0">
                <a:solidFill>
                  <a:srgbClr val="60605C"/>
                </a:solidFill>
                <a:latin typeface="Tahoma"/>
                <a:cs typeface="Tahoma"/>
              </a:rPr>
              <a:t>en</a:t>
            </a:r>
            <a:r>
              <a:rPr sz="1350" spc="-9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80" dirty="0">
                <a:solidFill>
                  <a:srgbClr val="60605C"/>
                </a:solidFill>
                <a:latin typeface="Tahoma"/>
                <a:cs typeface="Tahoma"/>
              </a:rPr>
              <a:t>nuevos</a:t>
            </a:r>
            <a:r>
              <a:rPr sz="1350" spc="-9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65" dirty="0">
                <a:solidFill>
                  <a:srgbClr val="60605C"/>
                </a:solidFill>
                <a:latin typeface="Tahoma"/>
                <a:cs typeface="Tahoma"/>
              </a:rPr>
              <a:t>ecosistemas.</a:t>
            </a:r>
            <a:endParaRPr sz="1350">
              <a:latin typeface="Tahoma"/>
              <a:cs typeface="Tahoma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93C6253E-19A3-4CB0-9E9B-37C8DF0168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295400" cy="129540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6C3AB630-D04C-46E9-A7C2-9327651547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6" y="27972"/>
            <a:ext cx="1295400" cy="12954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1430000" cy="6438900"/>
          </a:xfrm>
          <a:custGeom>
            <a:avLst/>
            <a:gdLst/>
            <a:ahLst/>
            <a:cxnLst/>
            <a:rect l="l" t="t" r="r" b="b"/>
            <a:pathLst>
              <a:path w="11430000" h="6438900">
                <a:moveTo>
                  <a:pt x="11430000" y="0"/>
                </a:moveTo>
                <a:lnTo>
                  <a:pt x="0" y="0"/>
                </a:lnTo>
                <a:lnTo>
                  <a:pt x="0" y="6438900"/>
                </a:lnTo>
                <a:lnTo>
                  <a:pt x="11430000" y="6438900"/>
                </a:lnTo>
                <a:lnTo>
                  <a:pt x="11430000" y="0"/>
                </a:lnTo>
                <a:close/>
              </a:path>
            </a:pathLst>
          </a:custGeom>
          <a:solidFill>
            <a:srgbClr val="FCFC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87375" y="625475"/>
            <a:ext cx="7465695" cy="5397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75" dirty="0"/>
              <a:t>Seguridad</a:t>
            </a:r>
            <a:r>
              <a:rPr spc="-170" dirty="0"/>
              <a:t> </a:t>
            </a:r>
            <a:r>
              <a:rPr spc="170" dirty="0"/>
              <a:t>y</a:t>
            </a:r>
            <a:r>
              <a:rPr spc="-170" dirty="0"/>
              <a:t> </a:t>
            </a:r>
            <a:r>
              <a:rPr spc="55" dirty="0"/>
              <a:t>Protección</a:t>
            </a:r>
            <a:r>
              <a:rPr spc="-165" dirty="0"/>
              <a:t> </a:t>
            </a:r>
            <a:r>
              <a:rPr spc="60" dirty="0"/>
              <a:t>de</a:t>
            </a:r>
            <a:r>
              <a:rPr spc="-170" dirty="0"/>
              <a:t> </a:t>
            </a:r>
            <a:r>
              <a:rPr spc="60" dirty="0"/>
              <a:t>Activos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600074" y="1504949"/>
            <a:ext cx="5029200" cy="2066925"/>
            <a:chOff x="600074" y="1504949"/>
            <a:chExt cx="5029200" cy="2066925"/>
          </a:xfrm>
        </p:grpSpPr>
        <p:sp>
          <p:nvSpPr>
            <p:cNvPr id="5" name="object 5"/>
            <p:cNvSpPr/>
            <p:nvPr/>
          </p:nvSpPr>
          <p:spPr>
            <a:xfrm>
              <a:off x="609600" y="1762124"/>
              <a:ext cx="5010150" cy="1800225"/>
            </a:xfrm>
            <a:custGeom>
              <a:avLst/>
              <a:gdLst/>
              <a:ahLst/>
              <a:cxnLst/>
              <a:rect l="l" t="t" r="r" b="b"/>
              <a:pathLst>
                <a:path w="5010150" h="1800225">
                  <a:moveTo>
                    <a:pt x="4947856" y="0"/>
                  </a:moveTo>
                  <a:lnTo>
                    <a:pt x="62299" y="0"/>
                  </a:lnTo>
                  <a:lnTo>
                    <a:pt x="57964" y="482"/>
                  </a:lnTo>
                  <a:lnTo>
                    <a:pt x="22622" y="18783"/>
                  </a:lnTo>
                  <a:lnTo>
                    <a:pt x="2133" y="56426"/>
                  </a:lnTo>
                  <a:lnTo>
                    <a:pt x="0" y="71196"/>
                  </a:lnTo>
                  <a:lnTo>
                    <a:pt x="0" y="1788325"/>
                  </a:lnTo>
                  <a:lnTo>
                    <a:pt x="0" y="1791601"/>
                  </a:lnTo>
                  <a:lnTo>
                    <a:pt x="1160" y="1794408"/>
                  </a:lnTo>
                  <a:lnTo>
                    <a:pt x="5814" y="1799056"/>
                  </a:lnTo>
                  <a:lnTo>
                    <a:pt x="8616" y="1800225"/>
                  </a:lnTo>
                  <a:lnTo>
                    <a:pt x="5001526" y="1800225"/>
                  </a:lnTo>
                  <a:lnTo>
                    <a:pt x="5004333" y="1799056"/>
                  </a:lnTo>
                  <a:lnTo>
                    <a:pt x="5008994" y="1794408"/>
                  </a:lnTo>
                  <a:lnTo>
                    <a:pt x="5010150" y="1791601"/>
                  </a:lnTo>
                  <a:lnTo>
                    <a:pt x="5010150" y="71196"/>
                  </a:lnTo>
                  <a:lnTo>
                    <a:pt x="4996484" y="29705"/>
                  </a:lnTo>
                  <a:lnTo>
                    <a:pt x="4964950" y="3886"/>
                  </a:lnTo>
                  <a:lnTo>
                    <a:pt x="4952187" y="482"/>
                  </a:lnTo>
                  <a:lnTo>
                    <a:pt x="4947856" y="0"/>
                  </a:lnTo>
                  <a:close/>
                </a:path>
              </a:pathLst>
            </a:custGeom>
            <a:solidFill>
              <a:srgbClr val="FCFC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00062" y="1762975"/>
              <a:ext cx="5029200" cy="1809114"/>
            </a:xfrm>
            <a:custGeom>
              <a:avLst/>
              <a:gdLst/>
              <a:ahLst/>
              <a:cxnLst/>
              <a:rect l="l" t="t" r="r" b="b"/>
              <a:pathLst>
                <a:path w="5029200" h="1809114">
                  <a:moveTo>
                    <a:pt x="5029200" y="75361"/>
                  </a:moveTo>
                  <a:lnTo>
                    <a:pt x="5016373" y="33020"/>
                  </a:lnTo>
                  <a:lnTo>
                    <a:pt x="4982159" y="4965"/>
                  </a:lnTo>
                  <a:lnTo>
                    <a:pt x="4963769" y="0"/>
                  </a:lnTo>
                  <a:lnTo>
                    <a:pt x="4967871" y="1092"/>
                  </a:lnTo>
                  <a:lnTo>
                    <a:pt x="4981867" y="8826"/>
                  </a:lnTo>
                  <a:lnTo>
                    <a:pt x="5005794" y="46202"/>
                  </a:lnTo>
                  <a:lnTo>
                    <a:pt x="5010150" y="75361"/>
                  </a:lnTo>
                  <a:lnTo>
                    <a:pt x="5010150" y="1789074"/>
                  </a:lnTo>
                  <a:lnTo>
                    <a:pt x="5009756" y="1789468"/>
                  </a:lnTo>
                  <a:lnTo>
                    <a:pt x="5009362" y="1789861"/>
                  </a:lnTo>
                  <a:lnTo>
                    <a:pt x="19850" y="1789861"/>
                  </a:lnTo>
                  <a:lnTo>
                    <a:pt x="19050" y="1789074"/>
                  </a:lnTo>
                  <a:lnTo>
                    <a:pt x="19050" y="75361"/>
                  </a:lnTo>
                  <a:lnTo>
                    <a:pt x="19329" y="67843"/>
                  </a:lnTo>
                  <a:lnTo>
                    <a:pt x="32004" y="27038"/>
                  </a:lnTo>
                  <a:lnTo>
                    <a:pt x="61341" y="1092"/>
                  </a:lnTo>
                  <a:lnTo>
                    <a:pt x="65443" y="0"/>
                  </a:lnTo>
                  <a:lnTo>
                    <a:pt x="61341" y="609"/>
                  </a:lnTo>
                  <a:lnTo>
                    <a:pt x="22326" y="21475"/>
                  </a:lnTo>
                  <a:lnTo>
                    <a:pt x="1460" y="60490"/>
                  </a:lnTo>
                  <a:lnTo>
                    <a:pt x="0" y="75361"/>
                  </a:lnTo>
                  <a:lnTo>
                    <a:pt x="0" y="1793405"/>
                  </a:lnTo>
                  <a:lnTo>
                    <a:pt x="2095" y="1798447"/>
                  </a:lnTo>
                  <a:lnTo>
                    <a:pt x="6756" y="1803107"/>
                  </a:lnTo>
                  <a:lnTo>
                    <a:pt x="10464" y="1806816"/>
                  </a:lnTo>
                  <a:lnTo>
                    <a:pt x="15519" y="1808911"/>
                  </a:lnTo>
                  <a:lnTo>
                    <a:pt x="5013693" y="1808911"/>
                  </a:lnTo>
                  <a:lnTo>
                    <a:pt x="5018735" y="1806816"/>
                  </a:lnTo>
                  <a:lnTo>
                    <a:pt x="5022443" y="1803107"/>
                  </a:lnTo>
                  <a:lnTo>
                    <a:pt x="5022926" y="1802625"/>
                  </a:lnTo>
                  <a:lnTo>
                    <a:pt x="5027104" y="1798447"/>
                  </a:lnTo>
                  <a:lnTo>
                    <a:pt x="5029200" y="1793405"/>
                  </a:lnTo>
                  <a:lnTo>
                    <a:pt x="5029200" y="75361"/>
                  </a:lnTo>
                  <a:close/>
                </a:path>
              </a:pathLst>
            </a:custGeom>
            <a:solidFill>
              <a:srgbClr val="D6D0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00075" y="1504949"/>
              <a:ext cx="5029200" cy="514350"/>
            </a:xfrm>
            <a:custGeom>
              <a:avLst/>
              <a:gdLst/>
              <a:ahLst/>
              <a:cxnLst/>
              <a:rect l="l" t="t" r="r" b="b"/>
              <a:pathLst>
                <a:path w="5029200" h="514350">
                  <a:moveTo>
                    <a:pt x="5029200" y="256717"/>
                  </a:moveTo>
                  <a:lnTo>
                    <a:pt x="5010594" y="238125"/>
                  </a:lnTo>
                  <a:lnTo>
                    <a:pt x="2771140" y="238125"/>
                  </a:lnTo>
                  <a:lnTo>
                    <a:pt x="2769717" y="223583"/>
                  </a:lnTo>
                  <a:lnTo>
                    <a:pt x="2758262" y="174459"/>
                  </a:lnTo>
                  <a:lnTo>
                    <a:pt x="2737434" y="128511"/>
                  </a:lnTo>
                  <a:lnTo>
                    <a:pt x="2708059" y="87515"/>
                  </a:lnTo>
                  <a:lnTo>
                    <a:pt x="2671241" y="53035"/>
                  </a:lnTo>
                  <a:lnTo>
                    <a:pt x="2628404" y="26403"/>
                  </a:lnTo>
                  <a:lnTo>
                    <a:pt x="2581198" y="8623"/>
                  </a:lnTo>
                  <a:lnTo>
                    <a:pt x="2531427" y="406"/>
                  </a:lnTo>
                  <a:lnTo>
                    <a:pt x="2523020" y="0"/>
                  </a:lnTo>
                  <a:lnTo>
                    <a:pt x="2506180" y="0"/>
                  </a:lnTo>
                  <a:lnTo>
                    <a:pt x="2456154" y="6578"/>
                  </a:lnTo>
                  <a:lnTo>
                    <a:pt x="2408402" y="22796"/>
                  </a:lnTo>
                  <a:lnTo>
                    <a:pt x="2364714" y="48018"/>
                  </a:lnTo>
                  <a:lnTo>
                    <a:pt x="2326792" y="81280"/>
                  </a:lnTo>
                  <a:lnTo>
                    <a:pt x="2296083" y="121297"/>
                  </a:lnTo>
                  <a:lnTo>
                    <a:pt x="2273782" y="166535"/>
                  </a:lnTo>
                  <a:lnTo>
                    <a:pt x="2260727" y="215265"/>
                  </a:lnTo>
                  <a:lnTo>
                    <a:pt x="2258047" y="238125"/>
                  </a:lnTo>
                  <a:lnTo>
                    <a:pt x="18580" y="238125"/>
                  </a:lnTo>
                  <a:lnTo>
                    <a:pt x="0" y="256717"/>
                  </a:lnTo>
                  <a:lnTo>
                    <a:pt x="0" y="314325"/>
                  </a:lnTo>
                  <a:lnTo>
                    <a:pt x="2263737" y="314325"/>
                  </a:lnTo>
                  <a:lnTo>
                    <a:pt x="2263991" y="315607"/>
                  </a:lnTo>
                  <a:lnTo>
                    <a:pt x="2280208" y="363372"/>
                  </a:lnTo>
                  <a:lnTo>
                    <a:pt x="2305443" y="407060"/>
                  </a:lnTo>
                  <a:lnTo>
                    <a:pt x="2338705" y="444982"/>
                  </a:lnTo>
                  <a:lnTo>
                    <a:pt x="2378722" y="475691"/>
                  </a:lnTo>
                  <a:lnTo>
                    <a:pt x="2423960" y="497992"/>
                  </a:lnTo>
                  <a:lnTo>
                    <a:pt x="2472690" y="511048"/>
                  </a:lnTo>
                  <a:lnTo>
                    <a:pt x="2506180" y="514350"/>
                  </a:lnTo>
                  <a:lnTo>
                    <a:pt x="2523020" y="514350"/>
                  </a:lnTo>
                  <a:lnTo>
                    <a:pt x="2573032" y="507758"/>
                  </a:lnTo>
                  <a:lnTo>
                    <a:pt x="2620797" y="491553"/>
                  </a:lnTo>
                  <a:lnTo>
                    <a:pt x="2664485" y="466331"/>
                  </a:lnTo>
                  <a:lnTo>
                    <a:pt x="2702407" y="433070"/>
                  </a:lnTo>
                  <a:lnTo>
                    <a:pt x="2733116" y="393052"/>
                  </a:lnTo>
                  <a:lnTo>
                    <a:pt x="2755430" y="347802"/>
                  </a:lnTo>
                  <a:lnTo>
                    <a:pt x="2765450" y="314325"/>
                  </a:lnTo>
                  <a:lnTo>
                    <a:pt x="5029200" y="314325"/>
                  </a:lnTo>
                  <a:lnTo>
                    <a:pt x="5029200" y="256717"/>
                  </a:lnTo>
                  <a:close/>
                </a:path>
              </a:pathLst>
            </a:custGeom>
            <a:solidFill>
              <a:srgbClr val="1D1D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23201" y="1652794"/>
              <a:ext cx="179061" cy="214786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777875" y="2182812"/>
            <a:ext cx="4661535" cy="11696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650" b="1" dirty="0">
                <a:solidFill>
                  <a:srgbClr val="60605C"/>
                </a:solidFill>
                <a:latin typeface="Tahoma"/>
                <a:cs typeface="Tahoma"/>
              </a:rPr>
              <a:t>Auditoría</a:t>
            </a:r>
            <a:r>
              <a:rPr sz="1650" b="1" spc="25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650" b="1" spc="50" dirty="0">
                <a:solidFill>
                  <a:srgbClr val="60605C"/>
                </a:solidFill>
                <a:latin typeface="Tahoma"/>
                <a:cs typeface="Tahoma"/>
              </a:rPr>
              <a:t>de</a:t>
            </a:r>
            <a:r>
              <a:rPr sz="1650" b="1" spc="3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650" b="1" spc="-10" dirty="0">
                <a:solidFill>
                  <a:srgbClr val="60605C"/>
                </a:solidFill>
                <a:latin typeface="Tahoma"/>
                <a:cs typeface="Tahoma"/>
              </a:rPr>
              <a:t>Seguridad</a:t>
            </a:r>
            <a:endParaRPr sz="1650">
              <a:latin typeface="Tahoma"/>
              <a:cs typeface="Tahoma"/>
            </a:endParaRPr>
          </a:p>
          <a:p>
            <a:pPr marL="12700" marR="5080">
              <a:lnSpc>
                <a:spcPct val="131900"/>
              </a:lnSpc>
              <a:spcBef>
                <a:spcPts val="580"/>
              </a:spcBef>
            </a:pPr>
            <a:r>
              <a:rPr sz="1350" spc="70" dirty="0">
                <a:solidFill>
                  <a:srgbClr val="60605C"/>
                </a:solidFill>
                <a:latin typeface="Tahoma"/>
                <a:cs typeface="Tahoma"/>
              </a:rPr>
              <a:t>Revisión</a:t>
            </a:r>
            <a:r>
              <a:rPr sz="1350" spc="-7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80" dirty="0">
                <a:solidFill>
                  <a:srgbClr val="60605C"/>
                </a:solidFill>
                <a:latin typeface="Tahoma"/>
                <a:cs typeface="Tahoma"/>
              </a:rPr>
              <a:t>completa</a:t>
            </a:r>
            <a:r>
              <a:rPr sz="1350" spc="-65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70" dirty="0">
                <a:solidFill>
                  <a:srgbClr val="60605C"/>
                </a:solidFill>
                <a:latin typeface="Tahoma"/>
                <a:cs typeface="Tahoma"/>
              </a:rPr>
              <a:t>de</a:t>
            </a:r>
            <a:r>
              <a:rPr sz="1350" spc="-65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70" dirty="0">
                <a:solidFill>
                  <a:srgbClr val="60605C"/>
                </a:solidFill>
                <a:latin typeface="Tahoma"/>
                <a:cs typeface="Tahoma"/>
              </a:rPr>
              <a:t>tus</a:t>
            </a:r>
            <a:r>
              <a:rPr sz="1350" spc="-65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20" dirty="0">
                <a:solidFill>
                  <a:srgbClr val="60605C"/>
                </a:solidFill>
                <a:latin typeface="Tahoma"/>
                <a:cs typeface="Tahoma"/>
              </a:rPr>
              <a:t>prácticas,</a:t>
            </a:r>
            <a:r>
              <a:rPr sz="1350" spc="-65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65" dirty="0">
                <a:solidFill>
                  <a:srgbClr val="60605C"/>
                </a:solidFill>
                <a:latin typeface="Tahoma"/>
                <a:cs typeface="Tahoma"/>
              </a:rPr>
              <a:t>dispositivos</a:t>
            </a:r>
            <a:r>
              <a:rPr sz="1350" spc="-65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35" dirty="0">
                <a:solidFill>
                  <a:srgbClr val="60605C"/>
                </a:solidFill>
                <a:latin typeface="Tahoma"/>
                <a:cs typeface="Tahoma"/>
              </a:rPr>
              <a:t>y </a:t>
            </a:r>
            <a:r>
              <a:rPr sz="1350" spc="65" dirty="0">
                <a:solidFill>
                  <a:srgbClr val="60605C"/>
                </a:solidFill>
                <a:latin typeface="Tahoma"/>
                <a:cs typeface="Tahoma"/>
              </a:rPr>
              <a:t>configuración</a:t>
            </a:r>
            <a:r>
              <a:rPr sz="1350" spc="-65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70" dirty="0">
                <a:solidFill>
                  <a:srgbClr val="60605C"/>
                </a:solidFill>
                <a:latin typeface="Tahoma"/>
                <a:cs typeface="Tahoma"/>
              </a:rPr>
              <a:t>de</a:t>
            </a:r>
            <a:r>
              <a:rPr sz="1350" spc="-6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55" dirty="0">
                <a:solidFill>
                  <a:srgbClr val="60605C"/>
                </a:solidFill>
                <a:latin typeface="Tahoma"/>
                <a:cs typeface="Tahoma"/>
              </a:rPr>
              <a:t>wallets</a:t>
            </a:r>
            <a:r>
              <a:rPr sz="1350" spc="-6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55" dirty="0">
                <a:solidFill>
                  <a:srgbClr val="60605C"/>
                </a:solidFill>
                <a:latin typeface="Tahoma"/>
                <a:cs typeface="Tahoma"/>
              </a:rPr>
              <a:t>para</a:t>
            </a:r>
            <a:r>
              <a:rPr sz="1350" spc="-6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20" dirty="0">
                <a:solidFill>
                  <a:srgbClr val="60605C"/>
                </a:solidFill>
                <a:latin typeface="Tahoma"/>
                <a:cs typeface="Tahoma"/>
              </a:rPr>
              <a:t>identificar</a:t>
            </a:r>
            <a:r>
              <a:rPr sz="1350" spc="-6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55" dirty="0">
                <a:solidFill>
                  <a:srgbClr val="60605C"/>
                </a:solidFill>
                <a:latin typeface="Tahoma"/>
                <a:cs typeface="Tahoma"/>
              </a:rPr>
              <a:t>vulnerabilidades </a:t>
            </a:r>
            <a:r>
              <a:rPr sz="1350" spc="70" dirty="0">
                <a:solidFill>
                  <a:srgbClr val="60605C"/>
                </a:solidFill>
                <a:latin typeface="Tahoma"/>
                <a:cs typeface="Tahoma"/>
              </a:rPr>
              <a:t>antes</a:t>
            </a:r>
            <a:r>
              <a:rPr sz="1350" spc="-12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70" dirty="0">
                <a:solidFill>
                  <a:srgbClr val="60605C"/>
                </a:solidFill>
                <a:latin typeface="Tahoma"/>
                <a:cs typeface="Tahoma"/>
              </a:rPr>
              <a:t>de</a:t>
            </a:r>
            <a:r>
              <a:rPr sz="1350" spc="-114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80" dirty="0">
                <a:solidFill>
                  <a:srgbClr val="60605C"/>
                </a:solidFill>
                <a:latin typeface="Tahoma"/>
                <a:cs typeface="Tahoma"/>
              </a:rPr>
              <a:t>que</a:t>
            </a:r>
            <a:r>
              <a:rPr sz="1350" spc="-114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95" dirty="0">
                <a:solidFill>
                  <a:srgbClr val="60605C"/>
                </a:solidFill>
                <a:latin typeface="Tahoma"/>
                <a:cs typeface="Tahoma"/>
              </a:rPr>
              <a:t>se</a:t>
            </a:r>
            <a:r>
              <a:rPr sz="1350" spc="-12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70" dirty="0">
                <a:solidFill>
                  <a:srgbClr val="60605C"/>
                </a:solidFill>
                <a:latin typeface="Tahoma"/>
                <a:cs typeface="Tahoma"/>
              </a:rPr>
              <a:t>conviertan</a:t>
            </a:r>
            <a:r>
              <a:rPr sz="1350" spc="-114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85" dirty="0">
                <a:solidFill>
                  <a:srgbClr val="60605C"/>
                </a:solidFill>
                <a:latin typeface="Tahoma"/>
                <a:cs typeface="Tahoma"/>
              </a:rPr>
              <a:t>en</a:t>
            </a:r>
            <a:r>
              <a:rPr sz="1350" spc="-114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55" dirty="0">
                <a:solidFill>
                  <a:srgbClr val="60605C"/>
                </a:solidFill>
                <a:latin typeface="Tahoma"/>
                <a:cs typeface="Tahoma"/>
              </a:rPr>
              <a:t>problemas.</a:t>
            </a:r>
            <a:endParaRPr sz="1350">
              <a:latin typeface="Tahoma"/>
              <a:cs typeface="Tahoma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5800724" y="1504949"/>
            <a:ext cx="5029200" cy="2066925"/>
            <a:chOff x="5800724" y="1504949"/>
            <a:chExt cx="5029200" cy="2066925"/>
          </a:xfrm>
        </p:grpSpPr>
        <p:sp>
          <p:nvSpPr>
            <p:cNvPr id="11" name="object 11"/>
            <p:cNvSpPr/>
            <p:nvPr/>
          </p:nvSpPr>
          <p:spPr>
            <a:xfrm>
              <a:off x="5810250" y="1762124"/>
              <a:ext cx="5010150" cy="1800225"/>
            </a:xfrm>
            <a:custGeom>
              <a:avLst/>
              <a:gdLst/>
              <a:ahLst/>
              <a:cxnLst/>
              <a:rect l="l" t="t" r="r" b="b"/>
              <a:pathLst>
                <a:path w="5010150" h="1800225">
                  <a:moveTo>
                    <a:pt x="4947856" y="0"/>
                  </a:moveTo>
                  <a:lnTo>
                    <a:pt x="62293" y="0"/>
                  </a:lnTo>
                  <a:lnTo>
                    <a:pt x="57962" y="482"/>
                  </a:lnTo>
                  <a:lnTo>
                    <a:pt x="22618" y="18783"/>
                  </a:lnTo>
                  <a:lnTo>
                    <a:pt x="2133" y="56426"/>
                  </a:lnTo>
                  <a:lnTo>
                    <a:pt x="0" y="71196"/>
                  </a:lnTo>
                  <a:lnTo>
                    <a:pt x="0" y="1788325"/>
                  </a:lnTo>
                  <a:lnTo>
                    <a:pt x="0" y="1791601"/>
                  </a:lnTo>
                  <a:lnTo>
                    <a:pt x="1155" y="1794408"/>
                  </a:lnTo>
                  <a:lnTo>
                    <a:pt x="5816" y="1799056"/>
                  </a:lnTo>
                  <a:lnTo>
                    <a:pt x="8623" y="1800225"/>
                  </a:lnTo>
                  <a:lnTo>
                    <a:pt x="5001526" y="1800225"/>
                  </a:lnTo>
                  <a:lnTo>
                    <a:pt x="5004333" y="1799056"/>
                  </a:lnTo>
                  <a:lnTo>
                    <a:pt x="5008981" y="1794408"/>
                  </a:lnTo>
                  <a:lnTo>
                    <a:pt x="5010150" y="1791601"/>
                  </a:lnTo>
                  <a:lnTo>
                    <a:pt x="5010150" y="71196"/>
                  </a:lnTo>
                  <a:lnTo>
                    <a:pt x="4996484" y="29705"/>
                  </a:lnTo>
                  <a:lnTo>
                    <a:pt x="4964950" y="3886"/>
                  </a:lnTo>
                  <a:lnTo>
                    <a:pt x="4952187" y="482"/>
                  </a:lnTo>
                  <a:lnTo>
                    <a:pt x="4947856" y="0"/>
                  </a:lnTo>
                  <a:close/>
                </a:path>
              </a:pathLst>
            </a:custGeom>
            <a:solidFill>
              <a:srgbClr val="FCFC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800712" y="1762975"/>
              <a:ext cx="5029200" cy="1809114"/>
            </a:xfrm>
            <a:custGeom>
              <a:avLst/>
              <a:gdLst/>
              <a:ahLst/>
              <a:cxnLst/>
              <a:rect l="l" t="t" r="r" b="b"/>
              <a:pathLst>
                <a:path w="5029200" h="1809114">
                  <a:moveTo>
                    <a:pt x="5029200" y="75361"/>
                  </a:moveTo>
                  <a:lnTo>
                    <a:pt x="5016373" y="33020"/>
                  </a:lnTo>
                  <a:lnTo>
                    <a:pt x="4982159" y="4965"/>
                  </a:lnTo>
                  <a:lnTo>
                    <a:pt x="4963757" y="0"/>
                  </a:lnTo>
                  <a:lnTo>
                    <a:pt x="4967871" y="1092"/>
                  </a:lnTo>
                  <a:lnTo>
                    <a:pt x="4981867" y="8826"/>
                  </a:lnTo>
                  <a:lnTo>
                    <a:pt x="5005794" y="46202"/>
                  </a:lnTo>
                  <a:lnTo>
                    <a:pt x="5010150" y="75361"/>
                  </a:lnTo>
                  <a:lnTo>
                    <a:pt x="5010150" y="1789074"/>
                  </a:lnTo>
                  <a:lnTo>
                    <a:pt x="5009756" y="1789468"/>
                  </a:lnTo>
                  <a:lnTo>
                    <a:pt x="5009362" y="1789861"/>
                  </a:lnTo>
                  <a:lnTo>
                    <a:pt x="19850" y="1789861"/>
                  </a:lnTo>
                  <a:lnTo>
                    <a:pt x="19050" y="1789074"/>
                  </a:lnTo>
                  <a:lnTo>
                    <a:pt x="19050" y="75361"/>
                  </a:lnTo>
                  <a:lnTo>
                    <a:pt x="19329" y="67843"/>
                  </a:lnTo>
                  <a:lnTo>
                    <a:pt x="32004" y="27038"/>
                  </a:lnTo>
                  <a:lnTo>
                    <a:pt x="61328" y="1092"/>
                  </a:lnTo>
                  <a:lnTo>
                    <a:pt x="65443" y="0"/>
                  </a:lnTo>
                  <a:lnTo>
                    <a:pt x="61341" y="609"/>
                  </a:lnTo>
                  <a:lnTo>
                    <a:pt x="22313" y="21475"/>
                  </a:lnTo>
                  <a:lnTo>
                    <a:pt x="1460" y="60490"/>
                  </a:lnTo>
                  <a:lnTo>
                    <a:pt x="0" y="75361"/>
                  </a:lnTo>
                  <a:lnTo>
                    <a:pt x="0" y="1793405"/>
                  </a:lnTo>
                  <a:lnTo>
                    <a:pt x="2095" y="1798447"/>
                  </a:lnTo>
                  <a:lnTo>
                    <a:pt x="6756" y="1803107"/>
                  </a:lnTo>
                  <a:lnTo>
                    <a:pt x="10464" y="1806816"/>
                  </a:lnTo>
                  <a:lnTo>
                    <a:pt x="15506" y="1808911"/>
                  </a:lnTo>
                  <a:lnTo>
                    <a:pt x="5013693" y="1808911"/>
                  </a:lnTo>
                  <a:lnTo>
                    <a:pt x="5018735" y="1806816"/>
                  </a:lnTo>
                  <a:lnTo>
                    <a:pt x="5022443" y="1803107"/>
                  </a:lnTo>
                  <a:lnTo>
                    <a:pt x="5022926" y="1802625"/>
                  </a:lnTo>
                  <a:lnTo>
                    <a:pt x="5027104" y="1798447"/>
                  </a:lnTo>
                  <a:lnTo>
                    <a:pt x="5029200" y="1793405"/>
                  </a:lnTo>
                  <a:lnTo>
                    <a:pt x="5029200" y="75361"/>
                  </a:lnTo>
                  <a:close/>
                </a:path>
              </a:pathLst>
            </a:custGeom>
            <a:solidFill>
              <a:srgbClr val="D6D0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800725" y="1504949"/>
              <a:ext cx="5029200" cy="514350"/>
            </a:xfrm>
            <a:custGeom>
              <a:avLst/>
              <a:gdLst/>
              <a:ahLst/>
              <a:cxnLst/>
              <a:rect l="l" t="t" r="r" b="b"/>
              <a:pathLst>
                <a:path w="5029200" h="514350">
                  <a:moveTo>
                    <a:pt x="5029200" y="256717"/>
                  </a:moveTo>
                  <a:lnTo>
                    <a:pt x="5010607" y="238125"/>
                  </a:lnTo>
                  <a:lnTo>
                    <a:pt x="2771140" y="238125"/>
                  </a:lnTo>
                  <a:lnTo>
                    <a:pt x="2769717" y="223583"/>
                  </a:lnTo>
                  <a:lnTo>
                    <a:pt x="2758262" y="174459"/>
                  </a:lnTo>
                  <a:lnTo>
                    <a:pt x="2737434" y="128511"/>
                  </a:lnTo>
                  <a:lnTo>
                    <a:pt x="2708059" y="87515"/>
                  </a:lnTo>
                  <a:lnTo>
                    <a:pt x="2671241" y="53035"/>
                  </a:lnTo>
                  <a:lnTo>
                    <a:pt x="2628404" y="26403"/>
                  </a:lnTo>
                  <a:lnTo>
                    <a:pt x="2581198" y="8623"/>
                  </a:lnTo>
                  <a:lnTo>
                    <a:pt x="2531427" y="406"/>
                  </a:lnTo>
                  <a:lnTo>
                    <a:pt x="2523020" y="0"/>
                  </a:lnTo>
                  <a:lnTo>
                    <a:pt x="2506180" y="0"/>
                  </a:lnTo>
                  <a:lnTo>
                    <a:pt x="2456167" y="6578"/>
                  </a:lnTo>
                  <a:lnTo>
                    <a:pt x="2408402" y="22796"/>
                  </a:lnTo>
                  <a:lnTo>
                    <a:pt x="2364714" y="48018"/>
                  </a:lnTo>
                  <a:lnTo>
                    <a:pt x="2326792" y="81280"/>
                  </a:lnTo>
                  <a:lnTo>
                    <a:pt x="2296083" y="121297"/>
                  </a:lnTo>
                  <a:lnTo>
                    <a:pt x="2273782" y="166535"/>
                  </a:lnTo>
                  <a:lnTo>
                    <a:pt x="2260727" y="215265"/>
                  </a:lnTo>
                  <a:lnTo>
                    <a:pt x="2258047" y="238125"/>
                  </a:lnTo>
                  <a:lnTo>
                    <a:pt x="18592" y="238125"/>
                  </a:lnTo>
                  <a:lnTo>
                    <a:pt x="0" y="256717"/>
                  </a:lnTo>
                  <a:lnTo>
                    <a:pt x="0" y="314325"/>
                  </a:lnTo>
                  <a:lnTo>
                    <a:pt x="2263737" y="314325"/>
                  </a:lnTo>
                  <a:lnTo>
                    <a:pt x="2264003" y="315607"/>
                  </a:lnTo>
                  <a:lnTo>
                    <a:pt x="2280221" y="363372"/>
                  </a:lnTo>
                  <a:lnTo>
                    <a:pt x="2305443" y="407060"/>
                  </a:lnTo>
                  <a:lnTo>
                    <a:pt x="2338705" y="444982"/>
                  </a:lnTo>
                  <a:lnTo>
                    <a:pt x="2378722" y="475691"/>
                  </a:lnTo>
                  <a:lnTo>
                    <a:pt x="2423960" y="497992"/>
                  </a:lnTo>
                  <a:lnTo>
                    <a:pt x="2472690" y="511048"/>
                  </a:lnTo>
                  <a:lnTo>
                    <a:pt x="2506180" y="514350"/>
                  </a:lnTo>
                  <a:lnTo>
                    <a:pt x="2523020" y="514350"/>
                  </a:lnTo>
                  <a:lnTo>
                    <a:pt x="2573032" y="507758"/>
                  </a:lnTo>
                  <a:lnTo>
                    <a:pt x="2620797" y="491553"/>
                  </a:lnTo>
                  <a:lnTo>
                    <a:pt x="2664485" y="466331"/>
                  </a:lnTo>
                  <a:lnTo>
                    <a:pt x="2702407" y="433070"/>
                  </a:lnTo>
                  <a:lnTo>
                    <a:pt x="2733116" y="393052"/>
                  </a:lnTo>
                  <a:lnTo>
                    <a:pt x="2755430" y="347802"/>
                  </a:lnTo>
                  <a:lnTo>
                    <a:pt x="2765450" y="314325"/>
                  </a:lnTo>
                  <a:lnTo>
                    <a:pt x="5029200" y="314325"/>
                  </a:lnTo>
                  <a:lnTo>
                    <a:pt x="5029200" y="256717"/>
                  </a:lnTo>
                  <a:close/>
                </a:path>
              </a:pathLst>
            </a:custGeom>
            <a:solidFill>
              <a:srgbClr val="1D1D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05982" y="1652858"/>
              <a:ext cx="214710" cy="214634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5978525" y="2182812"/>
            <a:ext cx="4520565" cy="11696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650" b="1" spc="20" dirty="0">
                <a:solidFill>
                  <a:srgbClr val="60605C"/>
                </a:solidFill>
                <a:latin typeface="Tahoma"/>
                <a:cs typeface="Tahoma"/>
              </a:rPr>
              <a:t>Recuperación</a:t>
            </a:r>
            <a:r>
              <a:rPr sz="1650" b="1" spc="55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650" b="1" spc="50" dirty="0">
                <a:solidFill>
                  <a:srgbClr val="60605C"/>
                </a:solidFill>
                <a:latin typeface="Tahoma"/>
                <a:cs typeface="Tahoma"/>
              </a:rPr>
              <a:t>de</a:t>
            </a:r>
            <a:r>
              <a:rPr sz="1650" b="1" spc="55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650" b="1" spc="45" dirty="0">
                <a:solidFill>
                  <a:srgbClr val="60605C"/>
                </a:solidFill>
                <a:latin typeface="Tahoma"/>
                <a:cs typeface="Tahoma"/>
              </a:rPr>
              <a:t>Fondos</a:t>
            </a:r>
            <a:endParaRPr sz="1650">
              <a:latin typeface="Tahoma"/>
              <a:cs typeface="Tahoma"/>
            </a:endParaRPr>
          </a:p>
          <a:p>
            <a:pPr marL="12700" marR="5080">
              <a:lnSpc>
                <a:spcPct val="131900"/>
              </a:lnSpc>
              <a:spcBef>
                <a:spcPts val="580"/>
              </a:spcBef>
            </a:pPr>
            <a:r>
              <a:rPr sz="1350" spc="75" dirty="0">
                <a:solidFill>
                  <a:srgbClr val="60605C"/>
                </a:solidFill>
                <a:latin typeface="Tahoma"/>
                <a:cs typeface="Tahoma"/>
              </a:rPr>
              <a:t>Asistencia</a:t>
            </a:r>
            <a:r>
              <a:rPr sz="1350" spc="-11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65" dirty="0">
                <a:solidFill>
                  <a:srgbClr val="60605C"/>
                </a:solidFill>
                <a:latin typeface="Tahoma"/>
                <a:cs typeface="Tahoma"/>
              </a:rPr>
              <a:t>especializada</a:t>
            </a:r>
            <a:r>
              <a:rPr sz="1350" spc="-105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85" dirty="0">
                <a:solidFill>
                  <a:srgbClr val="60605C"/>
                </a:solidFill>
                <a:latin typeface="Tahoma"/>
                <a:cs typeface="Tahoma"/>
              </a:rPr>
              <a:t>en</a:t>
            </a:r>
            <a:r>
              <a:rPr sz="1350" spc="-105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90" dirty="0">
                <a:solidFill>
                  <a:srgbClr val="60605C"/>
                </a:solidFill>
                <a:latin typeface="Tahoma"/>
                <a:cs typeface="Tahoma"/>
              </a:rPr>
              <a:t>casos</a:t>
            </a:r>
            <a:r>
              <a:rPr sz="1350" spc="-105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70" dirty="0">
                <a:solidFill>
                  <a:srgbClr val="60605C"/>
                </a:solidFill>
                <a:latin typeface="Tahoma"/>
                <a:cs typeface="Tahoma"/>
              </a:rPr>
              <a:t>de</a:t>
            </a:r>
            <a:r>
              <a:rPr sz="1350" spc="-105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75" dirty="0">
                <a:solidFill>
                  <a:srgbClr val="60605C"/>
                </a:solidFill>
                <a:latin typeface="Tahoma"/>
                <a:cs typeface="Tahoma"/>
              </a:rPr>
              <a:t>envíos</a:t>
            </a:r>
            <a:r>
              <a:rPr sz="1350" spc="-105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40" dirty="0">
                <a:solidFill>
                  <a:srgbClr val="60605C"/>
                </a:solidFill>
                <a:latin typeface="Tahoma"/>
                <a:cs typeface="Tahoma"/>
              </a:rPr>
              <a:t>erróneos, </a:t>
            </a:r>
            <a:r>
              <a:rPr sz="1350" spc="75" dirty="0">
                <a:solidFill>
                  <a:srgbClr val="60605C"/>
                </a:solidFill>
                <a:latin typeface="Tahoma"/>
                <a:cs typeface="Tahoma"/>
              </a:rPr>
              <a:t>claves</a:t>
            </a:r>
            <a:r>
              <a:rPr sz="1350" spc="-11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90" dirty="0">
                <a:solidFill>
                  <a:srgbClr val="60605C"/>
                </a:solidFill>
                <a:latin typeface="Tahoma"/>
                <a:cs typeface="Tahoma"/>
              </a:rPr>
              <a:t>comprometidas</a:t>
            </a:r>
            <a:r>
              <a:rPr sz="1350" spc="-11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65" dirty="0">
                <a:solidFill>
                  <a:srgbClr val="60605C"/>
                </a:solidFill>
                <a:latin typeface="Tahoma"/>
                <a:cs typeface="Tahoma"/>
              </a:rPr>
              <a:t>o</a:t>
            </a:r>
            <a:r>
              <a:rPr sz="1350" spc="-11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70" dirty="0">
                <a:solidFill>
                  <a:srgbClr val="60605C"/>
                </a:solidFill>
                <a:latin typeface="Tahoma"/>
                <a:cs typeface="Tahoma"/>
              </a:rPr>
              <a:t>fondos</a:t>
            </a:r>
            <a:r>
              <a:rPr sz="1350" spc="-11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50" dirty="0">
                <a:solidFill>
                  <a:srgbClr val="60605C"/>
                </a:solidFill>
                <a:latin typeface="Tahoma"/>
                <a:cs typeface="Tahoma"/>
              </a:rPr>
              <a:t>bloqueados,</a:t>
            </a:r>
            <a:r>
              <a:rPr sz="1350" spc="-11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50" dirty="0">
                <a:solidFill>
                  <a:srgbClr val="60605C"/>
                </a:solidFill>
                <a:latin typeface="Tahoma"/>
                <a:cs typeface="Tahoma"/>
              </a:rPr>
              <a:t>aplicando </a:t>
            </a:r>
            <a:r>
              <a:rPr sz="1350" spc="75" dirty="0">
                <a:solidFill>
                  <a:srgbClr val="60605C"/>
                </a:solidFill>
                <a:latin typeface="Tahoma"/>
                <a:cs typeface="Tahoma"/>
              </a:rPr>
              <a:t>técnicas</a:t>
            </a:r>
            <a:r>
              <a:rPr sz="1350" spc="-11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75" dirty="0">
                <a:solidFill>
                  <a:srgbClr val="60605C"/>
                </a:solidFill>
                <a:latin typeface="Tahoma"/>
                <a:cs typeface="Tahoma"/>
              </a:rPr>
              <a:t>avanzadas</a:t>
            </a:r>
            <a:r>
              <a:rPr sz="1350" spc="-11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85" dirty="0">
                <a:solidFill>
                  <a:srgbClr val="60605C"/>
                </a:solidFill>
                <a:latin typeface="Tahoma"/>
                <a:cs typeface="Tahoma"/>
              </a:rPr>
              <a:t>cuando</a:t>
            </a:r>
            <a:r>
              <a:rPr sz="1350" spc="-11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70" dirty="0">
                <a:solidFill>
                  <a:srgbClr val="60605C"/>
                </a:solidFill>
                <a:latin typeface="Tahoma"/>
                <a:cs typeface="Tahoma"/>
              </a:rPr>
              <a:t>sea</a:t>
            </a:r>
            <a:r>
              <a:rPr sz="1350" spc="-11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-10" dirty="0">
                <a:solidFill>
                  <a:srgbClr val="60605C"/>
                </a:solidFill>
                <a:latin typeface="Tahoma"/>
                <a:cs typeface="Tahoma"/>
              </a:rPr>
              <a:t>posible.</a:t>
            </a:r>
            <a:endParaRPr sz="1350">
              <a:latin typeface="Tahoma"/>
              <a:cs typeface="Tahoma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600074" y="3743325"/>
            <a:ext cx="5029200" cy="2066925"/>
            <a:chOff x="600074" y="3743325"/>
            <a:chExt cx="5029200" cy="2066925"/>
          </a:xfrm>
        </p:grpSpPr>
        <p:sp>
          <p:nvSpPr>
            <p:cNvPr id="17" name="object 17"/>
            <p:cNvSpPr/>
            <p:nvPr/>
          </p:nvSpPr>
          <p:spPr>
            <a:xfrm>
              <a:off x="609600" y="4000500"/>
              <a:ext cx="5010150" cy="1800225"/>
            </a:xfrm>
            <a:custGeom>
              <a:avLst/>
              <a:gdLst/>
              <a:ahLst/>
              <a:cxnLst/>
              <a:rect l="l" t="t" r="r" b="b"/>
              <a:pathLst>
                <a:path w="5010150" h="1800225">
                  <a:moveTo>
                    <a:pt x="4947856" y="0"/>
                  </a:moveTo>
                  <a:lnTo>
                    <a:pt x="62299" y="0"/>
                  </a:lnTo>
                  <a:lnTo>
                    <a:pt x="57964" y="482"/>
                  </a:lnTo>
                  <a:lnTo>
                    <a:pt x="22622" y="18783"/>
                  </a:lnTo>
                  <a:lnTo>
                    <a:pt x="2133" y="56426"/>
                  </a:lnTo>
                  <a:lnTo>
                    <a:pt x="0" y="71196"/>
                  </a:lnTo>
                  <a:lnTo>
                    <a:pt x="0" y="1788320"/>
                  </a:lnTo>
                  <a:lnTo>
                    <a:pt x="0" y="1791604"/>
                  </a:lnTo>
                  <a:lnTo>
                    <a:pt x="1160" y="1794412"/>
                  </a:lnTo>
                  <a:lnTo>
                    <a:pt x="5814" y="1799060"/>
                  </a:lnTo>
                  <a:lnTo>
                    <a:pt x="8616" y="1800226"/>
                  </a:lnTo>
                  <a:lnTo>
                    <a:pt x="5001526" y="1800226"/>
                  </a:lnTo>
                  <a:lnTo>
                    <a:pt x="5004333" y="1799060"/>
                  </a:lnTo>
                  <a:lnTo>
                    <a:pt x="5008994" y="1794412"/>
                  </a:lnTo>
                  <a:lnTo>
                    <a:pt x="5010150" y="1791604"/>
                  </a:lnTo>
                  <a:lnTo>
                    <a:pt x="5010150" y="71196"/>
                  </a:lnTo>
                  <a:lnTo>
                    <a:pt x="4996484" y="29705"/>
                  </a:lnTo>
                  <a:lnTo>
                    <a:pt x="4964950" y="3886"/>
                  </a:lnTo>
                  <a:lnTo>
                    <a:pt x="4952187" y="482"/>
                  </a:lnTo>
                  <a:lnTo>
                    <a:pt x="4947856" y="0"/>
                  </a:lnTo>
                  <a:close/>
                </a:path>
              </a:pathLst>
            </a:custGeom>
            <a:solidFill>
              <a:srgbClr val="FCFC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00062" y="4001350"/>
              <a:ext cx="5029200" cy="1809114"/>
            </a:xfrm>
            <a:custGeom>
              <a:avLst/>
              <a:gdLst/>
              <a:ahLst/>
              <a:cxnLst/>
              <a:rect l="l" t="t" r="r" b="b"/>
              <a:pathLst>
                <a:path w="5029200" h="1809114">
                  <a:moveTo>
                    <a:pt x="5029200" y="75361"/>
                  </a:moveTo>
                  <a:lnTo>
                    <a:pt x="5016373" y="33020"/>
                  </a:lnTo>
                  <a:lnTo>
                    <a:pt x="4982159" y="4965"/>
                  </a:lnTo>
                  <a:lnTo>
                    <a:pt x="4963769" y="0"/>
                  </a:lnTo>
                  <a:lnTo>
                    <a:pt x="4967871" y="1092"/>
                  </a:lnTo>
                  <a:lnTo>
                    <a:pt x="4981867" y="8826"/>
                  </a:lnTo>
                  <a:lnTo>
                    <a:pt x="5005794" y="46202"/>
                  </a:lnTo>
                  <a:lnTo>
                    <a:pt x="5010150" y="75361"/>
                  </a:lnTo>
                  <a:lnTo>
                    <a:pt x="5010150" y="1789061"/>
                  </a:lnTo>
                  <a:lnTo>
                    <a:pt x="5009756" y="1789468"/>
                  </a:lnTo>
                  <a:lnTo>
                    <a:pt x="5009362" y="1789861"/>
                  </a:lnTo>
                  <a:lnTo>
                    <a:pt x="19850" y="1789861"/>
                  </a:lnTo>
                  <a:lnTo>
                    <a:pt x="19050" y="1789061"/>
                  </a:lnTo>
                  <a:lnTo>
                    <a:pt x="19050" y="75361"/>
                  </a:lnTo>
                  <a:lnTo>
                    <a:pt x="19329" y="67843"/>
                  </a:lnTo>
                  <a:lnTo>
                    <a:pt x="32004" y="27038"/>
                  </a:lnTo>
                  <a:lnTo>
                    <a:pt x="61341" y="1092"/>
                  </a:lnTo>
                  <a:lnTo>
                    <a:pt x="65443" y="0"/>
                  </a:lnTo>
                  <a:lnTo>
                    <a:pt x="61341" y="609"/>
                  </a:lnTo>
                  <a:lnTo>
                    <a:pt x="22326" y="21475"/>
                  </a:lnTo>
                  <a:lnTo>
                    <a:pt x="1460" y="60490"/>
                  </a:lnTo>
                  <a:lnTo>
                    <a:pt x="0" y="75361"/>
                  </a:lnTo>
                  <a:lnTo>
                    <a:pt x="0" y="1793392"/>
                  </a:lnTo>
                  <a:lnTo>
                    <a:pt x="2095" y="1798447"/>
                  </a:lnTo>
                  <a:lnTo>
                    <a:pt x="6756" y="1803107"/>
                  </a:lnTo>
                  <a:lnTo>
                    <a:pt x="10464" y="1806816"/>
                  </a:lnTo>
                  <a:lnTo>
                    <a:pt x="15519" y="1808911"/>
                  </a:lnTo>
                  <a:lnTo>
                    <a:pt x="5013693" y="1808911"/>
                  </a:lnTo>
                  <a:lnTo>
                    <a:pt x="5018735" y="1806816"/>
                  </a:lnTo>
                  <a:lnTo>
                    <a:pt x="5022443" y="1803107"/>
                  </a:lnTo>
                  <a:lnTo>
                    <a:pt x="5022926" y="1802625"/>
                  </a:lnTo>
                  <a:lnTo>
                    <a:pt x="5027104" y="1798447"/>
                  </a:lnTo>
                  <a:lnTo>
                    <a:pt x="5029200" y="1793392"/>
                  </a:lnTo>
                  <a:lnTo>
                    <a:pt x="5029200" y="75361"/>
                  </a:lnTo>
                  <a:close/>
                </a:path>
              </a:pathLst>
            </a:custGeom>
            <a:solidFill>
              <a:srgbClr val="D6D0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00075" y="3743337"/>
              <a:ext cx="5029200" cy="514350"/>
            </a:xfrm>
            <a:custGeom>
              <a:avLst/>
              <a:gdLst/>
              <a:ahLst/>
              <a:cxnLst/>
              <a:rect l="l" t="t" r="r" b="b"/>
              <a:pathLst>
                <a:path w="5029200" h="514350">
                  <a:moveTo>
                    <a:pt x="5029200" y="256705"/>
                  </a:moveTo>
                  <a:lnTo>
                    <a:pt x="5010594" y="238112"/>
                  </a:lnTo>
                  <a:lnTo>
                    <a:pt x="2771140" y="238112"/>
                  </a:lnTo>
                  <a:lnTo>
                    <a:pt x="2769717" y="223570"/>
                  </a:lnTo>
                  <a:lnTo>
                    <a:pt x="2758262" y="174447"/>
                  </a:lnTo>
                  <a:lnTo>
                    <a:pt x="2737434" y="128498"/>
                  </a:lnTo>
                  <a:lnTo>
                    <a:pt x="2708059" y="87503"/>
                  </a:lnTo>
                  <a:lnTo>
                    <a:pt x="2671241" y="53022"/>
                  </a:lnTo>
                  <a:lnTo>
                    <a:pt x="2628404" y="26390"/>
                  </a:lnTo>
                  <a:lnTo>
                    <a:pt x="2581198" y="8610"/>
                  </a:lnTo>
                  <a:lnTo>
                    <a:pt x="2531427" y="393"/>
                  </a:lnTo>
                  <a:lnTo>
                    <a:pt x="2523020" y="0"/>
                  </a:lnTo>
                  <a:lnTo>
                    <a:pt x="2506180" y="0"/>
                  </a:lnTo>
                  <a:lnTo>
                    <a:pt x="2456154" y="6565"/>
                  </a:lnTo>
                  <a:lnTo>
                    <a:pt x="2408402" y="22783"/>
                  </a:lnTo>
                  <a:lnTo>
                    <a:pt x="2364714" y="48006"/>
                  </a:lnTo>
                  <a:lnTo>
                    <a:pt x="2326792" y="81280"/>
                  </a:lnTo>
                  <a:lnTo>
                    <a:pt x="2296083" y="121285"/>
                  </a:lnTo>
                  <a:lnTo>
                    <a:pt x="2273782" y="166522"/>
                  </a:lnTo>
                  <a:lnTo>
                    <a:pt x="2260727" y="215252"/>
                  </a:lnTo>
                  <a:lnTo>
                    <a:pt x="2258047" y="238112"/>
                  </a:lnTo>
                  <a:lnTo>
                    <a:pt x="18580" y="238112"/>
                  </a:lnTo>
                  <a:lnTo>
                    <a:pt x="0" y="256705"/>
                  </a:lnTo>
                  <a:lnTo>
                    <a:pt x="0" y="314312"/>
                  </a:lnTo>
                  <a:lnTo>
                    <a:pt x="2263737" y="314312"/>
                  </a:lnTo>
                  <a:lnTo>
                    <a:pt x="2263991" y="315595"/>
                  </a:lnTo>
                  <a:lnTo>
                    <a:pt x="2280208" y="363359"/>
                  </a:lnTo>
                  <a:lnTo>
                    <a:pt x="2305443" y="407047"/>
                  </a:lnTo>
                  <a:lnTo>
                    <a:pt x="2338705" y="444969"/>
                  </a:lnTo>
                  <a:lnTo>
                    <a:pt x="2378722" y="475678"/>
                  </a:lnTo>
                  <a:lnTo>
                    <a:pt x="2423960" y="497979"/>
                  </a:lnTo>
                  <a:lnTo>
                    <a:pt x="2472690" y="511035"/>
                  </a:lnTo>
                  <a:lnTo>
                    <a:pt x="2506180" y="514337"/>
                  </a:lnTo>
                  <a:lnTo>
                    <a:pt x="2523020" y="514337"/>
                  </a:lnTo>
                  <a:lnTo>
                    <a:pt x="2573032" y="507746"/>
                  </a:lnTo>
                  <a:lnTo>
                    <a:pt x="2620797" y="491540"/>
                  </a:lnTo>
                  <a:lnTo>
                    <a:pt x="2664485" y="466318"/>
                  </a:lnTo>
                  <a:lnTo>
                    <a:pt x="2702407" y="433057"/>
                  </a:lnTo>
                  <a:lnTo>
                    <a:pt x="2733116" y="393039"/>
                  </a:lnTo>
                  <a:lnTo>
                    <a:pt x="2755430" y="347789"/>
                  </a:lnTo>
                  <a:lnTo>
                    <a:pt x="2765450" y="314312"/>
                  </a:lnTo>
                  <a:lnTo>
                    <a:pt x="5029200" y="314312"/>
                  </a:lnTo>
                  <a:lnTo>
                    <a:pt x="5029200" y="256705"/>
                  </a:lnTo>
                  <a:close/>
                </a:path>
              </a:pathLst>
            </a:custGeom>
            <a:solidFill>
              <a:srgbClr val="1D1D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05131" y="3891121"/>
              <a:ext cx="215225" cy="215073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777875" y="4421187"/>
            <a:ext cx="4001135" cy="11791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650" b="1" dirty="0">
                <a:solidFill>
                  <a:srgbClr val="60605C"/>
                </a:solidFill>
                <a:latin typeface="Tahoma"/>
                <a:cs typeface="Tahoma"/>
              </a:rPr>
              <a:t>Monitoreo</a:t>
            </a:r>
            <a:r>
              <a:rPr sz="1650" b="1" spc="15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650" b="1" spc="50" dirty="0">
                <a:solidFill>
                  <a:srgbClr val="60605C"/>
                </a:solidFill>
                <a:latin typeface="Tahoma"/>
                <a:cs typeface="Tahoma"/>
              </a:rPr>
              <a:t>de</a:t>
            </a:r>
            <a:r>
              <a:rPr sz="1650" b="1" spc="2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650" b="1" spc="70" dirty="0">
                <a:solidFill>
                  <a:srgbClr val="60605C"/>
                </a:solidFill>
                <a:latin typeface="Tahoma"/>
                <a:cs typeface="Tahoma"/>
              </a:rPr>
              <a:t>Amenazas</a:t>
            </a:r>
            <a:endParaRPr sz="1650">
              <a:latin typeface="Tahoma"/>
              <a:cs typeface="Tahoma"/>
            </a:endParaRPr>
          </a:p>
          <a:p>
            <a:pPr marL="12700" marR="5080">
              <a:lnSpc>
                <a:spcPct val="134300"/>
              </a:lnSpc>
              <a:spcBef>
                <a:spcPts val="540"/>
              </a:spcBef>
            </a:pPr>
            <a:r>
              <a:rPr sz="1350" spc="60" dirty="0">
                <a:solidFill>
                  <a:srgbClr val="60605C"/>
                </a:solidFill>
                <a:latin typeface="Tahoma"/>
                <a:cs typeface="Tahoma"/>
              </a:rPr>
              <a:t>Alertas</a:t>
            </a:r>
            <a:r>
              <a:rPr sz="1350" spc="-95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85" dirty="0">
                <a:solidFill>
                  <a:srgbClr val="60605C"/>
                </a:solidFill>
                <a:latin typeface="Tahoma"/>
                <a:cs typeface="Tahoma"/>
              </a:rPr>
              <a:t>en</a:t>
            </a:r>
            <a:r>
              <a:rPr sz="1350" spc="-9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75" dirty="0">
                <a:solidFill>
                  <a:srgbClr val="60605C"/>
                </a:solidFill>
                <a:latin typeface="Tahoma"/>
                <a:cs typeface="Tahoma"/>
              </a:rPr>
              <a:t>tiempo</a:t>
            </a:r>
            <a:r>
              <a:rPr sz="1350" spc="-9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dirty="0">
                <a:solidFill>
                  <a:srgbClr val="60605C"/>
                </a:solidFill>
                <a:latin typeface="Tahoma"/>
                <a:cs typeface="Tahoma"/>
              </a:rPr>
              <a:t>real</a:t>
            </a:r>
            <a:r>
              <a:rPr sz="1350" spc="-9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75" dirty="0">
                <a:solidFill>
                  <a:srgbClr val="60605C"/>
                </a:solidFill>
                <a:latin typeface="Tahoma"/>
                <a:cs typeface="Tahoma"/>
              </a:rPr>
              <a:t>sobre</a:t>
            </a:r>
            <a:r>
              <a:rPr sz="1350" spc="-9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55" dirty="0">
                <a:solidFill>
                  <a:srgbClr val="60605C"/>
                </a:solidFill>
                <a:latin typeface="Tahoma"/>
                <a:cs typeface="Tahoma"/>
              </a:rPr>
              <a:t>hacks,</a:t>
            </a:r>
            <a:r>
              <a:rPr sz="1350" spc="-9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125" dirty="0">
                <a:solidFill>
                  <a:srgbClr val="60605C"/>
                </a:solidFill>
                <a:latin typeface="Tahoma"/>
                <a:cs typeface="Tahoma"/>
              </a:rPr>
              <a:t>scams</a:t>
            </a:r>
            <a:r>
              <a:rPr sz="1350" spc="-9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35" dirty="0">
                <a:solidFill>
                  <a:srgbClr val="60605C"/>
                </a:solidFill>
                <a:latin typeface="Tahoma"/>
                <a:cs typeface="Tahoma"/>
              </a:rPr>
              <a:t>y </a:t>
            </a:r>
            <a:r>
              <a:rPr sz="1350" spc="65" dirty="0">
                <a:solidFill>
                  <a:srgbClr val="60605C"/>
                </a:solidFill>
                <a:latin typeface="Tahoma"/>
                <a:cs typeface="Tahoma"/>
              </a:rPr>
              <a:t>vulnerabilidades</a:t>
            </a:r>
            <a:r>
              <a:rPr sz="1350" spc="-75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85" dirty="0">
                <a:solidFill>
                  <a:srgbClr val="60605C"/>
                </a:solidFill>
                <a:latin typeface="Tahoma"/>
                <a:cs typeface="Tahoma"/>
              </a:rPr>
              <a:t>en</a:t>
            </a:r>
            <a:r>
              <a:rPr sz="1350" spc="-75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65" dirty="0">
                <a:solidFill>
                  <a:srgbClr val="60605C"/>
                </a:solidFill>
                <a:latin typeface="Tahoma"/>
                <a:cs typeface="Tahoma"/>
              </a:rPr>
              <a:t>proyectos</a:t>
            </a:r>
            <a:r>
              <a:rPr sz="1350" spc="-7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70" dirty="0">
                <a:solidFill>
                  <a:srgbClr val="60605C"/>
                </a:solidFill>
                <a:latin typeface="Tahoma"/>
                <a:cs typeface="Tahoma"/>
              </a:rPr>
              <a:t>de</a:t>
            </a:r>
            <a:r>
              <a:rPr sz="1350" spc="-75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10" dirty="0">
                <a:solidFill>
                  <a:srgbClr val="60605C"/>
                </a:solidFill>
                <a:latin typeface="Tahoma"/>
                <a:cs typeface="Tahoma"/>
              </a:rPr>
              <a:t>tu</a:t>
            </a:r>
            <a:r>
              <a:rPr sz="1350" spc="-7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10" dirty="0">
                <a:solidFill>
                  <a:srgbClr val="60605C"/>
                </a:solidFill>
                <a:latin typeface="Tahoma"/>
                <a:cs typeface="Tahoma"/>
              </a:rPr>
              <a:t>portafolio.</a:t>
            </a:r>
            <a:r>
              <a:rPr sz="1350" spc="-75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-25" dirty="0">
                <a:solidFill>
                  <a:srgbClr val="60605C"/>
                </a:solidFill>
                <a:latin typeface="Tahoma"/>
                <a:cs typeface="Tahoma"/>
              </a:rPr>
              <a:t>Te </a:t>
            </a:r>
            <a:r>
              <a:rPr sz="1350" spc="105" dirty="0">
                <a:solidFill>
                  <a:srgbClr val="60605C"/>
                </a:solidFill>
                <a:latin typeface="Tahoma"/>
                <a:cs typeface="Tahoma"/>
              </a:rPr>
              <a:t>mantenemos</a:t>
            </a:r>
            <a:r>
              <a:rPr sz="1350" spc="-12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90" dirty="0">
                <a:solidFill>
                  <a:srgbClr val="60605C"/>
                </a:solidFill>
                <a:latin typeface="Tahoma"/>
                <a:cs typeface="Tahoma"/>
              </a:rPr>
              <a:t>un</a:t>
            </a:r>
            <a:r>
              <a:rPr sz="1350" spc="-114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80" dirty="0">
                <a:solidFill>
                  <a:srgbClr val="60605C"/>
                </a:solidFill>
                <a:latin typeface="Tahoma"/>
                <a:cs typeface="Tahoma"/>
              </a:rPr>
              <a:t>paso</a:t>
            </a:r>
            <a:r>
              <a:rPr sz="1350" spc="-12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55" dirty="0">
                <a:solidFill>
                  <a:srgbClr val="60605C"/>
                </a:solidFill>
                <a:latin typeface="Tahoma"/>
                <a:cs typeface="Tahoma"/>
              </a:rPr>
              <a:t>adelante</a:t>
            </a:r>
            <a:r>
              <a:rPr sz="1350" spc="-114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55" dirty="0">
                <a:solidFill>
                  <a:srgbClr val="60605C"/>
                </a:solidFill>
                <a:latin typeface="Tahoma"/>
                <a:cs typeface="Tahoma"/>
              </a:rPr>
              <a:t>del</a:t>
            </a:r>
            <a:r>
              <a:rPr sz="1350" spc="-12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35" dirty="0">
                <a:solidFill>
                  <a:srgbClr val="60605C"/>
                </a:solidFill>
                <a:latin typeface="Tahoma"/>
                <a:cs typeface="Tahoma"/>
              </a:rPr>
              <a:t>riesgo.</a:t>
            </a:r>
            <a:endParaRPr sz="1350">
              <a:latin typeface="Tahoma"/>
              <a:cs typeface="Tahoma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5800724" y="3743325"/>
            <a:ext cx="5029200" cy="2066925"/>
            <a:chOff x="5800724" y="3743325"/>
            <a:chExt cx="5029200" cy="2066925"/>
          </a:xfrm>
        </p:grpSpPr>
        <p:sp>
          <p:nvSpPr>
            <p:cNvPr id="23" name="object 23"/>
            <p:cNvSpPr/>
            <p:nvPr/>
          </p:nvSpPr>
          <p:spPr>
            <a:xfrm>
              <a:off x="5810250" y="4000500"/>
              <a:ext cx="5010150" cy="1800225"/>
            </a:xfrm>
            <a:custGeom>
              <a:avLst/>
              <a:gdLst/>
              <a:ahLst/>
              <a:cxnLst/>
              <a:rect l="l" t="t" r="r" b="b"/>
              <a:pathLst>
                <a:path w="5010150" h="1800225">
                  <a:moveTo>
                    <a:pt x="4947856" y="0"/>
                  </a:moveTo>
                  <a:lnTo>
                    <a:pt x="62293" y="0"/>
                  </a:lnTo>
                  <a:lnTo>
                    <a:pt x="57962" y="482"/>
                  </a:lnTo>
                  <a:lnTo>
                    <a:pt x="22618" y="18783"/>
                  </a:lnTo>
                  <a:lnTo>
                    <a:pt x="2133" y="56426"/>
                  </a:lnTo>
                  <a:lnTo>
                    <a:pt x="0" y="71196"/>
                  </a:lnTo>
                  <a:lnTo>
                    <a:pt x="0" y="1788320"/>
                  </a:lnTo>
                  <a:lnTo>
                    <a:pt x="0" y="1791604"/>
                  </a:lnTo>
                  <a:lnTo>
                    <a:pt x="1155" y="1794412"/>
                  </a:lnTo>
                  <a:lnTo>
                    <a:pt x="5816" y="1799060"/>
                  </a:lnTo>
                  <a:lnTo>
                    <a:pt x="8623" y="1800226"/>
                  </a:lnTo>
                  <a:lnTo>
                    <a:pt x="5001526" y="1800226"/>
                  </a:lnTo>
                  <a:lnTo>
                    <a:pt x="5004333" y="1799060"/>
                  </a:lnTo>
                  <a:lnTo>
                    <a:pt x="5008981" y="1794412"/>
                  </a:lnTo>
                  <a:lnTo>
                    <a:pt x="5010150" y="1791604"/>
                  </a:lnTo>
                  <a:lnTo>
                    <a:pt x="5010150" y="71196"/>
                  </a:lnTo>
                  <a:lnTo>
                    <a:pt x="4996484" y="29705"/>
                  </a:lnTo>
                  <a:lnTo>
                    <a:pt x="4964950" y="3886"/>
                  </a:lnTo>
                  <a:lnTo>
                    <a:pt x="4952187" y="482"/>
                  </a:lnTo>
                  <a:lnTo>
                    <a:pt x="4947856" y="0"/>
                  </a:lnTo>
                  <a:close/>
                </a:path>
              </a:pathLst>
            </a:custGeom>
            <a:solidFill>
              <a:srgbClr val="FCFC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800712" y="4001350"/>
              <a:ext cx="5029200" cy="1809114"/>
            </a:xfrm>
            <a:custGeom>
              <a:avLst/>
              <a:gdLst/>
              <a:ahLst/>
              <a:cxnLst/>
              <a:rect l="l" t="t" r="r" b="b"/>
              <a:pathLst>
                <a:path w="5029200" h="1809114">
                  <a:moveTo>
                    <a:pt x="5029200" y="75361"/>
                  </a:moveTo>
                  <a:lnTo>
                    <a:pt x="5016373" y="33020"/>
                  </a:lnTo>
                  <a:lnTo>
                    <a:pt x="4982159" y="4965"/>
                  </a:lnTo>
                  <a:lnTo>
                    <a:pt x="4963757" y="0"/>
                  </a:lnTo>
                  <a:lnTo>
                    <a:pt x="4967871" y="1092"/>
                  </a:lnTo>
                  <a:lnTo>
                    <a:pt x="4981867" y="8826"/>
                  </a:lnTo>
                  <a:lnTo>
                    <a:pt x="5005794" y="46202"/>
                  </a:lnTo>
                  <a:lnTo>
                    <a:pt x="5010150" y="75361"/>
                  </a:lnTo>
                  <a:lnTo>
                    <a:pt x="5010150" y="1789061"/>
                  </a:lnTo>
                  <a:lnTo>
                    <a:pt x="5009756" y="1789468"/>
                  </a:lnTo>
                  <a:lnTo>
                    <a:pt x="5009362" y="1789861"/>
                  </a:lnTo>
                  <a:lnTo>
                    <a:pt x="19850" y="1789861"/>
                  </a:lnTo>
                  <a:lnTo>
                    <a:pt x="19050" y="1789061"/>
                  </a:lnTo>
                  <a:lnTo>
                    <a:pt x="19050" y="75361"/>
                  </a:lnTo>
                  <a:lnTo>
                    <a:pt x="19329" y="67843"/>
                  </a:lnTo>
                  <a:lnTo>
                    <a:pt x="32004" y="27038"/>
                  </a:lnTo>
                  <a:lnTo>
                    <a:pt x="61328" y="1092"/>
                  </a:lnTo>
                  <a:lnTo>
                    <a:pt x="65443" y="0"/>
                  </a:lnTo>
                  <a:lnTo>
                    <a:pt x="61341" y="609"/>
                  </a:lnTo>
                  <a:lnTo>
                    <a:pt x="22313" y="21475"/>
                  </a:lnTo>
                  <a:lnTo>
                    <a:pt x="1460" y="60490"/>
                  </a:lnTo>
                  <a:lnTo>
                    <a:pt x="0" y="75361"/>
                  </a:lnTo>
                  <a:lnTo>
                    <a:pt x="0" y="1793392"/>
                  </a:lnTo>
                  <a:lnTo>
                    <a:pt x="2095" y="1798447"/>
                  </a:lnTo>
                  <a:lnTo>
                    <a:pt x="6756" y="1803107"/>
                  </a:lnTo>
                  <a:lnTo>
                    <a:pt x="10464" y="1806816"/>
                  </a:lnTo>
                  <a:lnTo>
                    <a:pt x="15506" y="1808911"/>
                  </a:lnTo>
                  <a:lnTo>
                    <a:pt x="5013693" y="1808911"/>
                  </a:lnTo>
                  <a:lnTo>
                    <a:pt x="5018735" y="1806816"/>
                  </a:lnTo>
                  <a:lnTo>
                    <a:pt x="5022443" y="1803107"/>
                  </a:lnTo>
                  <a:lnTo>
                    <a:pt x="5022926" y="1802625"/>
                  </a:lnTo>
                  <a:lnTo>
                    <a:pt x="5027104" y="1798447"/>
                  </a:lnTo>
                  <a:lnTo>
                    <a:pt x="5029200" y="1793392"/>
                  </a:lnTo>
                  <a:lnTo>
                    <a:pt x="5029200" y="75361"/>
                  </a:lnTo>
                  <a:close/>
                </a:path>
              </a:pathLst>
            </a:custGeom>
            <a:solidFill>
              <a:srgbClr val="D6D0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800725" y="3743337"/>
              <a:ext cx="5029200" cy="514350"/>
            </a:xfrm>
            <a:custGeom>
              <a:avLst/>
              <a:gdLst/>
              <a:ahLst/>
              <a:cxnLst/>
              <a:rect l="l" t="t" r="r" b="b"/>
              <a:pathLst>
                <a:path w="5029200" h="514350">
                  <a:moveTo>
                    <a:pt x="5029200" y="256705"/>
                  </a:moveTo>
                  <a:lnTo>
                    <a:pt x="5010607" y="238112"/>
                  </a:lnTo>
                  <a:lnTo>
                    <a:pt x="2771140" y="238112"/>
                  </a:lnTo>
                  <a:lnTo>
                    <a:pt x="2769717" y="223570"/>
                  </a:lnTo>
                  <a:lnTo>
                    <a:pt x="2758262" y="174447"/>
                  </a:lnTo>
                  <a:lnTo>
                    <a:pt x="2737434" y="128498"/>
                  </a:lnTo>
                  <a:lnTo>
                    <a:pt x="2708059" y="87503"/>
                  </a:lnTo>
                  <a:lnTo>
                    <a:pt x="2671241" y="53022"/>
                  </a:lnTo>
                  <a:lnTo>
                    <a:pt x="2628404" y="26390"/>
                  </a:lnTo>
                  <a:lnTo>
                    <a:pt x="2581198" y="8610"/>
                  </a:lnTo>
                  <a:lnTo>
                    <a:pt x="2531427" y="393"/>
                  </a:lnTo>
                  <a:lnTo>
                    <a:pt x="2523020" y="0"/>
                  </a:lnTo>
                  <a:lnTo>
                    <a:pt x="2506180" y="0"/>
                  </a:lnTo>
                  <a:lnTo>
                    <a:pt x="2456167" y="6565"/>
                  </a:lnTo>
                  <a:lnTo>
                    <a:pt x="2408402" y="22783"/>
                  </a:lnTo>
                  <a:lnTo>
                    <a:pt x="2364714" y="48006"/>
                  </a:lnTo>
                  <a:lnTo>
                    <a:pt x="2326792" y="81280"/>
                  </a:lnTo>
                  <a:lnTo>
                    <a:pt x="2296083" y="121285"/>
                  </a:lnTo>
                  <a:lnTo>
                    <a:pt x="2273782" y="166522"/>
                  </a:lnTo>
                  <a:lnTo>
                    <a:pt x="2260727" y="215252"/>
                  </a:lnTo>
                  <a:lnTo>
                    <a:pt x="2258047" y="238112"/>
                  </a:lnTo>
                  <a:lnTo>
                    <a:pt x="18592" y="238112"/>
                  </a:lnTo>
                  <a:lnTo>
                    <a:pt x="0" y="256705"/>
                  </a:lnTo>
                  <a:lnTo>
                    <a:pt x="0" y="314312"/>
                  </a:lnTo>
                  <a:lnTo>
                    <a:pt x="2263737" y="314312"/>
                  </a:lnTo>
                  <a:lnTo>
                    <a:pt x="2264003" y="315595"/>
                  </a:lnTo>
                  <a:lnTo>
                    <a:pt x="2280221" y="363359"/>
                  </a:lnTo>
                  <a:lnTo>
                    <a:pt x="2305443" y="407047"/>
                  </a:lnTo>
                  <a:lnTo>
                    <a:pt x="2338705" y="444969"/>
                  </a:lnTo>
                  <a:lnTo>
                    <a:pt x="2378722" y="475678"/>
                  </a:lnTo>
                  <a:lnTo>
                    <a:pt x="2423960" y="497979"/>
                  </a:lnTo>
                  <a:lnTo>
                    <a:pt x="2472690" y="511035"/>
                  </a:lnTo>
                  <a:lnTo>
                    <a:pt x="2506180" y="514337"/>
                  </a:lnTo>
                  <a:lnTo>
                    <a:pt x="2523020" y="514337"/>
                  </a:lnTo>
                  <a:lnTo>
                    <a:pt x="2573032" y="507746"/>
                  </a:lnTo>
                  <a:lnTo>
                    <a:pt x="2620797" y="491540"/>
                  </a:lnTo>
                  <a:lnTo>
                    <a:pt x="2664485" y="466318"/>
                  </a:lnTo>
                  <a:lnTo>
                    <a:pt x="2702407" y="433057"/>
                  </a:lnTo>
                  <a:lnTo>
                    <a:pt x="2733116" y="393039"/>
                  </a:lnTo>
                  <a:lnTo>
                    <a:pt x="2755430" y="347789"/>
                  </a:lnTo>
                  <a:lnTo>
                    <a:pt x="2765450" y="314312"/>
                  </a:lnTo>
                  <a:lnTo>
                    <a:pt x="5029200" y="314312"/>
                  </a:lnTo>
                  <a:lnTo>
                    <a:pt x="5029200" y="256705"/>
                  </a:lnTo>
                  <a:close/>
                </a:path>
              </a:pathLst>
            </a:custGeom>
            <a:solidFill>
              <a:srgbClr val="1D1D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207873" y="3891168"/>
              <a:ext cx="211030" cy="214510"/>
            </a:xfrm>
            <a:prstGeom prst="rect">
              <a:avLst/>
            </a:prstGeom>
          </p:spPr>
        </p:pic>
      </p:grpSp>
      <p:sp>
        <p:nvSpPr>
          <p:cNvPr id="27" name="object 27"/>
          <p:cNvSpPr txBox="1"/>
          <p:nvPr/>
        </p:nvSpPr>
        <p:spPr>
          <a:xfrm>
            <a:off x="5978525" y="4421187"/>
            <a:ext cx="4562475" cy="11791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650" b="1" dirty="0">
                <a:solidFill>
                  <a:srgbClr val="60605C"/>
                </a:solidFill>
                <a:latin typeface="Tahoma"/>
                <a:cs typeface="Tahoma"/>
              </a:rPr>
              <a:t>Plan</a:t>
            </a:r>
            <a:r>
              <a:rPr sz="1650" b="1" spc="-3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650" b="1" spc="50" dirty="0">
                <a:solidFill>
                  <a:srgbClr val="60605C"/>
                </a:solidFill>
                <a:latin typeface="Tahoma"/>
                <a:cs typeface="Tahoma"/>
              </a:rPr>
              <a:t>de</a:t>
            </a:r>
            <a:r>
              <a:rPr sz="1650" b="1" spc="-25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650" b="1" spc="70" dirty="0">
                <a:solidFill>
                  <a:srgbClr val="60605C"/>
                </a:solidFill>
                <a:latin typeface="Tahoma"/>
                <a:cs typeface="Tahoma"/>
              </a:rPr>
              <a:t>Sucesión</a:t>
            </a:r>
            <a:r>
              <a:rPr sz="1650" b="1" spc="-3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650" b="1" spc="-10" dirty="0">
                <a:solidFill>
                  <a:srgbClr val="60605C"/>
                </a:solidFill>
                <a:latin typeface="Tahoma"/>
                <a:cs typeface="Tahoma"/>
              </a:rPr>
              <a:t>Digital</a:t>
            </a:r>
            <a:endParaRPr sz="1650">
              <a:latin typeface="Tahoma"/>
              <a:cs typeface="Tahoma"/>
            </a:endParaRPr>
          </a:p>
          <a:p>
            <a:pPr marL="12700" marR="5080">
              <a:lnSpc>
                <a:spcPct val="134300"/>
              </a:lnSpc>
              <a:spcBef>
                <a:spcPts val="540"/>
              </a:spcBef>
            </a:pPr>
            <a:r>
              <a:rPr sz="1350" spc="60" dirty="0">
                <a:solidFill>
                  <a:srgbClr val="60605C"/>
                </a:solidFill>
                <a:latin typeface="Tahoma"/>
                <a:cs typeface="Tahoma"/>
              </a:rPr>
              <a:t>Creación</a:t>
            </a:r>
            <a:r>
              <a:rPr sz="1350" spc="-11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70" dirty="0">
                <a:solidFill>
                  <a:srgbClr val="60605C"/>
                </a:solidFill>
                <a:latin typeface="Tahoma"/>
                <a:cs typeface="Tahoma"/>
              </a:rPr>
              <a:t>de</a:t>
            </a:r>
            <a:r>
              <a:rPr sz="1350" spc="-105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65" dirty="0">
                <a:solidFill>
                  <a:srgbClr val="60605C"/>
                </a:solidFill>
                <a:latin typeface="Tahoma"/>
                <a:cs typeface="Tahoma"/>
              </a:rPr>
              <a:t>protocolos</a:t>
            </a:r>
            <a:r>
              <a:rPr sz="1350" spc="-11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55" dirty="0">
                <a:solidFill>
                  <a:srgbClr val="60605C"/>
                </a:solidFill>
                <a:latin typeface="Tahoma"/>
                <a:cs typeface="Tahoma"/>
              </a:rPr>
              <a:t>hereditarios</a:t>
            </a:r>
            <a:r>
              <a:rPr sz="1350" spc="-105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85" dirty="0">
                <a:solidFill>
                  <a:srgbClr val="60605C"/>
                </a:solidFill>
                <a:latin typeface="Tahoma"/>
                <a:cs typeface="Tahoma"/>
              </a:rPr>
              <a:t>seguros</a:t>
            </a:r>
            <a:r>
              <a:rPr sz="1350" spc="-11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35" dirty="0">
                <a:solidFill>
                  <a:srgbClr val="60605C"/>
                </a:solidFill>
                <a:latin typeface="Tahoma"/>
                <a:cs typeface="Tahoma"/>
              </a:rPr>
              <a:t>para </a:t>
            </a:r>
            <a:r>
              <a:rPr sz="1350" spc="55" dirty="0">
                <a:solidFill>
                  <a:srgbClr val="60605C"/>
                </a:solidFill>
                <a:latin typeface="Tahoma"/>
                <a:cs typeface="Tahoma"/>
              </a:rPr>
              <a:t>garantizar</a:t>
            </a:r>
            <a:r>
              <a:rPr sz="1350" spc="-114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80" dirty="0">
                <a:solidFill>
                  <a:srgbClr val="60605C"/>
                </a:solidFill>
                <a:latin typeface="Tahoma"/>
                <a:cs typeface="Tahoma"/>
              </a:rPr>
              <a:t>que</a:t>
            </a:r>
            <a:r>
              <a:rPr sz="1350" spc="-11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70" dirty="0">
                <a:solidFill>
                  <a:srgbClr val="60605C"/>
                </a:solidFill>
                <a:latin typeface="Tahoma"/>
                <a:cs typeface="Tahoma"/>
              </a:rPr>
              <a:t>tus</a:t>
            </a:r>
            <a:r>
              <a:rPr sz="1350" spc="-11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60" dirty="0">
                <a:solidFill>
                  <a:srgbClr val="60605C"/>
                </a:solidFill>
                <a:latin typeface="Tahoma"/>
                <a:cs typeface="Tahoma"/>
              </a:rPr>
              <a:t>criptoactivos</a:t>
            </a:r>
            <a:r>
              <a:rPr sz="1350" spc="-114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65" dirty="0">
                <a:solidFill>
                  <a:srgbClr val="60605C"/>
                </a:solidFill>
                <a:latin typeface="Tahoma"/>
                <a:cs typeface="Tahoma"/>
              </a:rPr>
              <a:t>lleguen</a:t>
            </a:r>
            <a:r>
              <a:rPr sz="1350" spc="-11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55" dirty="0">
                <a:solidFill>
                  <a:srgbClr val="60605C"/>
                </a:solidFill>
                <a:latin typeface="Tahoma"/>
                <a:cs typeface="Tahoma"/>
              </a:rPr>
              <a:t>a</a:t>
            </a:r>
            <a:r>
              <a:rPr sz="1350" spc="-11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70" dirty="0">
                <a:solidFill>
                  <a:srgbClr val="60605C"/>
                </a:solidFill>
                <a:latin typeface="Tahoma"/>
                <a:cs typeface="Tahoma"/>
              </a:rPr>
              <a:t>tus</a:t>
            </a:r>
            <a:r>
              <a:rPr sz="1350" spc="-114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60" dirty="0">
                <a:solidFill>
                  <a:srgbClr val="60605C"/>
                </a:solidFill>
                <a:latin typeface="Tahoma"/>
                <a:cs typeface="Tahoma"/>
              </a:rPr>
              <a:t>herederos </a:t>
            </a:r>
            <a:r>
              <a:rPr sz="1350" spc="85" dirty="0">
                <a:solidFill>
                  <a:srgbClr val="60605C"/>
                </a:solidFill>
                <a:latin typeface="Tahoma"/>
                <a:cs typeface="Tahoma"/>
              </a:rPr>
              <a:t>sin</a:t>
            </a:r>
            <a:r>
              <a:rPr sz="1350" spc="-114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65" dirty="0">
                <a:solidFill>
                  <a:srgbClr val="60605C"/>
                </a:solidFill>
                <a:latin typeface="Tahoma"/>
                <a:cs typeface="Tahoma"/>
              </a:rPr>
              <a:t>complicaciones.</a:t>
            </a:r>
            <a:endParaRPr sz="1350">
              <a:latin typeface="Tahoma"/>
              <a:cs typeface="Tahoma"/>
            </a:endParaRPr>
          </a:p>
        </p:txBody>
      </p:sp>
      <p:pic>
        <p:nvPicPr>
          <p:cNvPr id="29" name="Imagen 28">
            <a:extLst>
              <a:ext uri="{FF2B5EF4-FFF2-40B4-BE49-F238E27FC236}">
                <a16:creationId xmlns:a16="http://schemas.microsoft.com/office/drawing/2014/main" id="{9E9F84A9-3296-45FE-86D8-1D975F8D468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600" y="-1236"/>
            <a:ext cx="1295400" cy="12954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1430000" cy="7772400"/>
          </a:xfrm>
          <a:custGeom>
            <a:avLst/>
            <a:gdLst/>
            <a:ahLst/>
            <a:cxnLst/>
            <a:rect l="l" t="t" r="r" b="b"/>
            <a:pathLst>
              <a:path w="11430000" h="7772400">
                <a:moveTo>
                  <a:pt x="11430000" y="0"/>
                </a:moveTo>
                <a:lnTo>
                  <a:pt x="0" y="0"/>
                </a:lnTo>
                <a:lnTo>
                  <a:pt x="0" y="7772400"/>
                </a:lnTo>
                <a:lnTo>
                  <a:pt x="11430000" y="7772400"/>
                </a:lnTo>
                <a:lnTo>
                  <a:pt x="11430000" y="0"/>
                </a:lnTo>
                <a:close/>
              </a:path>
            </a:pathLst>
          </a:custGeom>
          <a:solidFill>
            <a:srgbClr val="FCFCF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286250" cy="777239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873625" y="473075"/>
            <a:ext cx="4858385" cy="107315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>
              <a:lnSpc>
                <a:spcPts val="4200"/>
              </a:lnSpc>
              <a:spcBef>
                <a:spcPts val="50"/>
              </a:spcBef>
            </a:pPr>
            <a:r>
              <a:rPr spc="55" dirty="0"/>
              <a:t>Cumplimiento</a:t>
            </a:r>
            <a:r>
              <a:rPr spc="-145" dirty="0"/>
              <a:t> </a:t>
            </a:r>
            <a:r>
              <a:rPr spc="75" dirty="0"/>
              <a:t>Fiscal</a:t>
            </a:r>
            <a:r>
              <a:rPr spc="-140" dirty="0"/>
              <a:t> </a:t>
            </a:r>
            <a:r>
              <a:rPr spc="120" dirty="0"/>
              <a:t>y </a:t>
            </a:r>
            <a:r>
              <a:rPr spc="-10" dirty="0"/>
              <a:t>Legal</a:t>
            </a:r>
          </a:p>
        </p:txBody>
      </p:sp>
      <p:sp>
        <p:nvSpPr>
          <p:cNvPr id="5" name="object 5"/>
          <p:cNvSpPr/>
          <p:nvPr/>
        </p:nvSpPr>
        <p:spPr>
          <a:xfrm>
            <a:off x="4886325" y="1809750"/>
            <a:ext cx="390525" cy="381000"/>
          </a:xfrm>
          <a:custGeom>
            <a:avLst/>
            <a:gdLst/>
            <a:ahLst/>
            <a:cxnLst/>
            <a:rect l="l" t="t" r="r" b="b"/>
            <a:pathLst>
              <a:path w="390525" h="381000">
                <a:moveTo>
                  <a:pt x="371932" y="0"/>
                </a:moveTo>
                <a:lnTo>
                  <a:pt x="18592" y="0"/>
                </a:lnTo>
                <a:lnTo>
                  <a:pt x="15849" y="546"/>
                </a:lnTo>
                <a:lnTo>
                  <a:pt x="0" y="18592"/>
                </a:lnTo>
                <a:lnTo>
                  <a:pt x="0" y="359562"/>
                </a:lnTo>
                <a:lnTo>
                  <a:pt x="0" y="362407"/>
                </a:lnTo>
                <a:lnTo>
                  <a:pt x="18592" y="381000"/>
                </a:lnTo>
                <a:lnTo>
                  <a:pt x="371932" y="381000"/>
                </a:lnTo>
                <a:lnTo>
                  <a:pt x="390525" y="362407"/>
                </a:lnTo>
                <a:lnTo>
                  <a:pt x="390525" y="18592"/>
                </a:lnTo>
                <a:lnTo>
                  <a:pt x="374675" y="546"/>
                </a:lnTo>
                <a:lnTo>
                  <a:pt x="371932" y="0"/>
                </a:lnTo>
                <a:close/>
              </a:path>
            </a:pathLst>
          </a:custGeom>
          <a:solidFill>
            <a:srgbClr val="F0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886325" y="3124200"/>
            <a:ext cx="390525" cy="390525"/>
          </a:xfrm>
          <a:custGeom>
            <a:avLst/>
            <a:gdLst/>
            <a:ahLst/>
            <a:cxnLst/>
            <a:rect l="l" t="t" r="r" b="b"/>
            <a:pathLst>
              <a:path w="390525" h="390525">
                <a:moveTo>
                  <a:pt x="371932" y="0"/>
                </a:moveTo>
                <a:lnTo>
                  <a:pt x="18592" y="0"/>
                </a:lnTo>
                <a:lnTo>
                  <a:pt x="15849" y="546"/>
                </a:lnTo>
                <a:lnTo>
                  <a:pt x="0" y="18592"/>
                </a:lnTo>
                <a:lnTo>
                  <a:pt x="0" y="369087"/>
                </a:lnTo>
                <a:lnTo>
                  <a:pt x="0" y="371932"/>
                </a:lnTo>
                <a:lnTo>
                  <a:pt x="18592" y="390525"/>
                </a:lnTo>
                <a:lnTo>
                  <a:pt x="371932" y="390525"/>
                </a:lnTo>
                <a:lnTo>
                  <a:pt x="390525" y="371932"/>
                </a:lnTo>
                <a:lnTo>
                  <a:pt x="390525" y="18592"/>
                </a:lnTo>
                <a:lnTo>
                  <a:pt x="374675" y="546"/>
                </a:lnTo>
                <a:lnTo>
                  <a:pt x="371932" y="0"/>
                </a:lnTo>
                <a:close/>
              </a:path>
            </a:pathLst>
          </a:custGeom>
          <a:solidFill>
            <a:srgbClr val="F0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886325" y="4448175"/>
            <a:ext cx="390525" cy="381000"/>
          </a:xfrm>
          <a:custGeom>
            <a:avLst/>
            <a:gdLst/>
            <a:ahLst/>
            <a:cxnLst/>
            <a:rect l="l" t="t" r="r" b="b"/>
            <a:pathLst>
              <a:path w="390525" h="381000">
                <a:moveTo>
                  <a:pt x="371932" y="0"/>
                </a:moveTo>
                <a:lnTo>
                  <a:pt x="18592" y="0"/>
                </a:lnTo>
                <a:lnTo>
                  <a:pt x="15849" y="546"/>
                </a:lnTo>
                <a:lnTo>
                  <a:pt x="0" y="18592"/>
                </a:lnTo>
                <a:lnTo>
                  <a:pt x="0" y="359562"/>
                </a:lnTo>
                <a:lnTo>
                  <a:pt x="0" y="362407"/>
                </a:lnTo>
                <a:lnTo>
                  <a:pt x="18592" y="381000"/>
                </a:lnTo>
                <a:lnTo>
                  <a:pt x="371932" y="381000"/>
                </a:lnTo>
                <a:lnTo>
                  <a:pt x="390525" y="362407"/>
                </a:lnTo>
                <a:lnTo>
                  <a:pt x="390525" y="18592"/>
                </a:lnTo>
                <a:lnTo>
                  <a:pt x="374675" y="546"/>
                </a:lnTo>
                <a:lnTo>
                  <a:pt x="371932" y="0"/>
                </a:lnTo>
                <a:close/>
              </a:path>
            </a:pathLst>
          </a:custGeom>
          <a:solidFill>
            <a:srgbClr val="F0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886325" y="6038850"/>
            <a:ext cx="390525" cy="390525"/>
          </a:xfrm>
          <a:custGeom>
            <a:avLst/>
            <a:gdLst/>
            <a:ahLst/>
            <a:cxnLst/>
            <a:rect l="l" t="t" r="r" b="b"/>
            <a:pathLst>
              <a:path w="390525" h="390525">
                <a:moveTo>
                  <a:pt x="371932" y="0"/>
                </a:moveTo>
                <a:lnTo>
                  <a:pt x="18592" y="0"/>
                </a:lnTo>
                <a:lnTo>
                  <a:pt x="15849" y="546"/>
                </a:lnTo>
                <a:lnTo>
                  <a:pt x="0" y="18592"/>
                </a:lnTo>
                <a:lnTo>
                  <a:pt x="0" y="369087"/>
                </a:lnTo>
                <a:lnTo>
                  <a:pt x="0" y="371932"/>
                </a:lnTo>
                <a:lnTo>
                  <a:pt x="18592" y="390525"/>
                </a:lnTo>
                <a:lnTo>
                  <a:pt x="371932" y="390525"/>
                </a:lnTo>
                <a:lnTo>
                  <a:pt x="390525" y="371932"/>
                </a:lnTo>
                <a:lnTo>
                  <a:pt x="390525" y="18592"/>
                </a:lnTo>
                <a:lnTo>
                  <a:pt x="374675" y="546"/>
                </a:lnTo>
                <a:lnTo>
                  <a:pt x="371932" y="0"/>
                </a:lnTo>
                <a:close/>
              </a:path>
            </a:pathLst>
          </a:custGeom>
          <a:solidFill>
            <a:srgbClr val="F0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430497" y="1858962"/>
            <a:ext cx="5387975" cy="54082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650" b="1" dirty="0">
                <a:solidFill>
                  <a:srgbClr val="60605C"/>
                </a:solidFill>
                <a:latin typeface="Tahoma"/>
                <a:cs typeface="Tahoma"/>
              </a:rPr>
              <a:t>Planificación</a:t>
            </a:r>
            <a:r>
              <a:rPr sz="1650" b="1" spc="254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650" b="1" dirty="0">
                <a:solidFill>
                  <a:srgbClr val="60605C"/>
                </a:solidFill>
                <a:latin typeface="Tahoma"/>
                <a:cs typeface="Tahoma"/>
              </a:rPr>
              <a:t>Fiscal</a:t>
            </a:r>
            <a:r>
              <a:rPr sz="1650" b="1" spc="254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650" b="1" spc="-10" dirty="0">
                <a:solidFill>
                  <a:srgbClr val="60605C"/>
                </a:solidFill>
                <a:latin typeface="Tahoma"/>
                <a:cs typeface="Tahoma"/>
              </a:rPr>
              <a:t>Estratégica</a:t>
            </a:r>
            <a:endParaRPr sz="1650">
              <a:latin typeface="Tahoma"/>
              <a:cs typeface="Tahoma"/>
            </a:endParaRPr>
          </a:p>
          <a:p>
            <a:pPr marL="12700" marR="5080">
              <a:lnSpc>
                <a:spcPct val="129600"/>
              </a:lnSpc>
              <a:spcBef>
                <a:spcPts val="615"/>
              </a:spcBef>
            </a:pPr>
            <a:r>
              <a:rPr sz="1350" spc="65" dirty="0">
                <a:solidFill>
                  <a:srgbClr val="60605C"/>
                </a:solidFill>
                <a:latin typeface="Tahoma"/>
                <a:cs typeface="Tahoma"/>
              </a:rPr>
              <a:t>Estructuración</a:t>
            </a:r>
            <a:r>
              <a:rPr sz="1350" spc="-114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50" dirty="0">
                <a:solidFill>
                  <a:srgbClr val="60605C"/>
                </a:solidFill>
                <a:latin typeface="Tahoma"/>
                <a:cs typeface="Tahoma"/>
              </a:rPr>
              <a:t>inteligente</a:t>
            </a:r>
            <a:r>
              <a:rPr sz="1350" spc="-11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70" dirty="0">
                <a:solidFill>
                  <a:srgbClr val="60605C"/>
                </a:solidFill>
                <a:latin typeface="Tahoma"/>
                <a:cs typeface="Tahoma"/>
              </a:rPr>
              <a:t>de</a:t>
            </a:r>
            <a:r>
              <a:rPr sz="1350" spc="-11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80" dirty="0">
                <a:solidFill>
                  <a:srgbClr val="60605C"/>
                </a:solidFill>
                <a:latin typeface="Tahoma"/>
                <a:cs typeface="Tahoma"/>
              </a:rPr>
              <a:t>ganancias</a:t>
            </a:r>
            <a:r>
              <a:rPr sz="1350" spc="-11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85" dirty="0">
                <a:solidFill>
                  <a:srgbClr val="60605C"/>
                </a:solidFill>
                <a:latin typeface="Tahoma"/>
                <a:cs typeface="Tahoma"/>
              </a:rPr>
              <a:t>y</a:t>
            </a:r>
            <a:r>
              <a:rPr sz="1350" spc="-11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70" dirty="0">
                <a:solidFill>
                  <a:srgbClr val="60605C"/>
                </a:solidFill>
                <a:latin typeface="Tahoma"/>
                <a:cs typeface="Tahoma"/>
              </a:rPr>
              <a:t>pérdidas</a:t>
            </a:r>
            <a:r>
              <a:rPr sz="1350" spc="-11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55" dirty="0">
                <a:solidFill>
                  <a:srgbClr val="60605C"/>
                </a:solidFill>
                <a:latin typeface="Tahoma"/>
                <a:cs typeface="Tahoma"/>
              </a:rPr>
              <a:t>para</a:t>
            </a:r>
            <a:r>
              <a:rPr sz="1350" spc="-11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60" dirty="0">
                <a:solidFill>
                  <a:srgbClr val="60605C"/>
                </a:solidFill>
                <a:latin typeface="Tahoma"/>
                <a:cs typeface="Tahoma"/>
              </a:rPr>
              <a:t>optimizar </a:t>
            </a:r>
            <a:r>
              <a:rPr sz="1350" spc="20" dirty="0">
                <a:solidFill>
                  <a:srgbClr val="60605C"/>
                </a:solidFill>
                <a:latin typeface="Tahoma"/>
                <a:cs typeface="Tahoma"/>
              </a:rPr>
              <a:t>tu</a:t>
            </a:r>
            <a:r>
              <a:rPr sz="1350" spc="-85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60" dirty="0">
                <a:solidFill>
                  <a:srgbClr val="60605C"/>
                </a:solidFill>
                <a:latin typeface="Tahoma"/>
                <a:cs typeface="Tahoma"/>
              </a:rPr>
              <a:t>carga</a:t>
            </a:r>
            <a:r>
              <a:rPr sz="1350" spc="-8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20" dirty="0">
                <a:solidFill>
                  <a:srgbClr val="60605C"/>
                </a:solidFill>
                <a:latin typeface="Tahoma"/>
                <a:cs typeface="Tahoma"/>
              </a:rPr>
              <a:t>tributaria</a:t>
            </a:r>
            <a:r>
              <a:rPr sz="1350" spc="-8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60" dirty="0">
                <a:solidFill>
                  <a:srgbClr val="60605C"/>
                </a:solidFill>
                <a:latin typeface="Tahoma"/>
                <a:cs typeface="Tahoma"/>
              </a:rPr>
              <a:t>dentro</a:t>
            </a:r>
            <a:r>
              <a:rPr sz="1350" spc="-8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55" dirty="0">
                <a:solidFill>
                  <a:srgbClr val="60605C"/>
                </a:solidFill>
                <a:latin typeface="Tahoma"/>
                <a:cs typeface="Tahoma"/>
              </a:rPr>
              <a:t>del</a:t>
            </a:r>
            <a:r>
              <a:rPr sz="1350" spc="-85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100" dirty="0">
                <a:solidFill>
                  <a:srgbClr val="60605C"/>
                </a:solidFill>
                <a:latin typeface="Tahoma"/>
                <a:cs typeface="Tahoma"/>
              </a:rPr>
              <a:t>marco</a:t>
            </a:r>
            <a:r>
              <a:rPr sz="1350" spc="-8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50" dirty="0">
                <a:solidFill>
                  <a:srgbClr val="60605C"/>
                </a:solidFill>
                <a:latin typeface="Tahoma"/>
                <a:cs typeface="Tahoma"/>
              </a:rPr>
              <a:t>legal</a:t>
            </a:r>
            <a:r>
              <a:rPr sz="1350" spc="-8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-10" dirty="0">
                <a:solidFill>
                  <a:srgbClr val="60605C"/>
                </a:solidFill>
                <a:latin typeface="Tahoma"/>
                <a:cs typeface="Tahoma"/>
              </a:rPr>
              <a:t>vigente.</a:t>
            </a:r>
            <a:endParaRPr sz="135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35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95"/>
              </a:spcBef>
            </a:pPr>
            <a:endParaRPr sz="13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650" b="1" dirty="0">
                <a:solidFill>
                  <a:srgbClr val="60605C"/>
                </a:solidFill>
                <a:latin typeface="Tahoma"/>
                <a:cs typeface="Tahoma"/>
              </a:rPr>
              <a:t>Reporte</a:t>
            </a:r>
            <a:r>
              <a:rPr sz="1650" b="1" spc="45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650" b="1" dirty="0">
                <a:solidFill>
                  <a:srgbClr val="60605C"/>
                </a:solidFill>
                <a:latin typeface="Tahoma"/>
                <a:cs typeface="Tahoma"/>
              </a:rPr>
              <a:t>para</a:t>
            </a:r>
            <a:r>
              <a:rPr sz="1650" b="1" spc="45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650" b="1" spc="-10" dirty="0">
                <a:solidFill>
                  <a:srgbClr val="60605C"/>
                </a:solidFill>
                <a:latin typeface="Tahoma"/>
                <a:cs typeface="Tahoma"/>
              </a:rPr>
              <a:t>Contadores</a:t>
            </a:r>
            <a:endParaRPr sz="1650">
              <a:latin typeface="Tahoma"/>
              <a:cs typeface="Tahoma"/>
            </a:endParaRPr>
          </a:p>
          <a:p>
            <a:pPr marL="12700" marR="211454">
              <a:lnSpc>
                <a:spcPct val="134300"/>
              </a:lnSpc>
              <a:spcBef>
                <a:spcPts val="540"/>
              </a:spcBef>
            </a:pPr>
            <a:r>
              <a:rPr sz="1350" spc="80" dirty="0">
                <a:solidFill>
                  <a:srgbClr val="60605C"/>
                </a:solidFill>
                <a:latin typeface="Tahoma"/>
                <a:cs typeface="Tahoma"/>
              </a:rPr>
              <a:t>Documentación</a:t>
            </a:r>
            <a:r>
              <a:rPr sz="1350" spc="-85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20" dirty="0">
                <a:solidFill>
                  <a:srgbClr val="60605C"/>
                </a:solidFill>
                <a:latin typeface="Tahoma"/>
                <a:cs typeface="Tahoma"/>
              </a:rPr>
              <a:t>detallada</a:t>
            </a:r>
            <a:r>
              <a:rPr sz="1350" spc="-8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85" dirty="0">
                <a:solidFill>
                  <a:srgbClr val="60605C"/>
                </a:solidFill>
                <a:latin typeface="Tahoma"/>
                <a:cs typeface="Tahoma"/>
              </a:rPr>
              <a:t>y</a:t>
            </a:r>
            <a:r>
              <a:rPr sz="1350" spc="-8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55" dirty="0">
                <a:solidFill>
                  <a:srgbClr val="60605C"/>
                </a:solidFill>
                <a:latin typeface="Tahoma"/>
                <a:cs typeface="Tahoma"/>
              </a:rPr>
              <a:t>clara</a:t>
            </a:r>
            <a:r>
              <a:rPr sz="1350" spc="-8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70" dirty="0">
                <a:solidFill>
                  <a:srgbClr val="60605C"/>
                </a:solidFill>
                <a:latin typeface="Tahoma"/>
                <a:cs typeface="Tahoma"/>
              </a:rPr>
              <a:t>de</a:t>
            </a:r>
            <a:r>
              <a:rPr sz="1350" spc="-8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65" dirty="0">
                <a:solidFill>
                  <a:srgbClr val="60605C"/>
                </a:solidFill>
                <a:latin typeface="Tahoma"/>
                <a:cs typeface="Tahoma"/>
              </a:rPr>
              <a:t>todas</a:t>
            </a:r>
            <a:r>
              <a:rPr sz="1350" spc="-8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70" dirty="0">
                <a:solidFill>
                  <a:srgbClr val="60605C"/>
                </a:solidFill>
                <a:latin typeface="Tahoma"/>
                <a:cs typeface="Tahoma"/>
              </a:rPr>
              <a:t>las</a:t>
            </a:r>
            <a:r>
              <a:rPr sz="1350" spc="-85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55" dirty="0">
                <a:solidFill>
                  <a:srgbClr val="60605C"/>
                </a:solidFill>
                <a:latin typeface="Tahoma"/>
                <a:cs typeface="Tahoma"/>
              </a:rPr>
              <a:t>transacciones, </a:t>
            </a:r>
            <a:r>
              <a:rPr sz="1350" spc="20" dirty="0">
                <a:solidFill>
                  <a:srgbClr val="60605C"/>
                </a:solidFill>
                <a:latin typeface="Tahoma"/>
                <a:cs typeface="Tahoma"/>
              </a:rPr>
              <a:t>facilitando</a:t>
            </a:r>
            <a:r>
              <a:rPr sz="1350" spc="-6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70" dirty="0">
                <a:solidFill>
                  <a:srgbClr val="60605C"/>
                </a:solidFill>
                <a:latin typeface="Tahoma"/>
                <a:cs typeface="Tahoma"/>
              </a:rPr>
              <a:t>declaraciones</a:t>
            </a:r>
            <a:r>
              <a:rPr sz="1350" spc="-6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85" dirty="0">
                <a:solidFill>
                  <a:srgbClr val="60605C"/>
                </a:solidFill>
                <a:latin typeface="Tahoma"/>
                <a:cs typeface="Tahoma"/>
              </a:rPr>
              <a:t>precisas</a:t>
            </a:r>
            <a:r>
              <a:rPr sz="1350" spc="-55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55" dirty="0">
                <a:solidFill>
                  <a:srgbClr val="60605C"/>
                </a:solidFill>
                <a:latin typeface="Tahoma"/>
                <a:cs typeface="Tahoma"/>
              </a:rPr>
              <a:t>ante</a:t>
            </a:r>
            <a:r>
              <a:rPr sz="1350" spc="-6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70" dirty="0">
                <a:solidFill>
                  <a:srgbClr val="60605C"/>
                </a:solidFill>
                <a:latin typeface="Tahoma"/>
                <a:cs typeface="Tahoma"/>
              </a:rPr>
              <a:t>las</a:t>
            </a:r>
            <a:r>
              <a:rPr sz="1350" spc="-6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60" dirty="0">
                <a:solidFill>
                  <a:srgbClr val="60605C"/>
                </a:solidFill>
                <a:latin typeface="Tahoma"/>
                <a:cs typeface="Tahoma"/>
              </a:rPr>
              <a:t>autoridades</a:t>
            </a:r>
            <a:r>
              <a:rPr sz="1350" spc="-55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-10" dirty="0">
                <a:solidFill>
                  <a:srgbClr val="60605C"/>
                </a:solidFill>
                <a:latin typeface="Tahoma"/>
                <a:cs typeface="Tahoma"/>
              </a:rPr>
              <a:t>fiscales.</a:t>
            </a:r>
            <a:endParaRPr sz="135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35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95"/>
              </a:spcBef>
            </a:pPr>
            <a:endParaRPr sz="13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50" b="1" spc="55" dirty="0">
                <a:solidFill>
                  <a:srgbClr val="60605C"/>
                </a:solidFill>
                <a:latin typeface="Tahoma"/>
                <a:cs typeface="Tahoma"/>
              </a:rPr>
              <a:t>Asesoría</a:t>
            </a:r>
            <a:r>
              <a:rPr sz="1650" b="1" dirty="0">
                <a:solidFill>
                  <a:srgbClr val="60605C"/>
                </a:solidFill>
                <a:latin typeface="Tahoma"/>
                <a:cs typeface="Tahoma"/>
              </a:rPr>
              <a:t> Regulatoria </a:t>
            </a:r>
            <a:r>
              <a:rPr sz="1650" b="1" spc="-20" dirty="0">
                <a:solidFill>
                  <a:srgbClr val="60605C"/>
                </a:solidFill>
                <a:latin typeface="Tahoma"/>
                <a:cs typeface="Tahoma"/>
              </a:rPr>
              <a:t>Local</a:t>
            </a:r>
            <a:endParaRPr sz="1650">
              <a:latin typeface="Tahoma"/>
              <a:cs typeface="Tahoma"/>
            </a:endParaRPr>
          </a:p>
          <a:p>
            <a:pPr marL="12700" marR="441325">
              <a:lnSpc>
                <a:spcPct val="134300"/>
              </a:lnSpc>
              <a:spcBef>
                <a:spcPts val="535"/>
              </a:spcBef>
            </a:pPr>
            <a:r>
              <a:rPr sz="1350" spc="55" dirty="0">
                <a:solidFill>
                  <a:srgbClr val="60605C"/>
                </a:solidFill>
                <a:latin typeface="Tahoma"/>
                <a:cs typeface="Tahoma"/>
              </a:rPr>
              <a:t>Interpretación</a:t>
            </a:r>
            <a:r>
              <a:rPr sz="1350" spc="-105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55" dirty="0">
                <a:solidFill>
                  <a:srgbClr val="60605C"/>
                </a:solidFill>
                <a:latin typeface="Tahoma"/>
                <a:cs typeface="Tahoma"/>
              </a:rPr>
              <a:t>actualizada</a:t>
            </a:r>
            <a:r>
              <a:rPr sz="1350" spc="-10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70" dirty="0">
                <a:solidFill>
                  <a:srgbClr val="60605C"/>
                </a:solidFill>
                <a:latin typeface="Tahoma"/>
                <a:cs typeface="Tahoma"/>
              </a:rPr>
              <a:t>de</a:t>
            </a:r>
            <a:r>
              <a:rPr sz="1350" spc="-10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70" dirty="0">
                <a:solidFill>
                  <a:srgbClr val="60605C"/>
                </a:solidFill>
                <a:latin typeface="Tahoma"/>
                <a:cs typeface="Tahoma"/>
              </a:rPr>
              <a:t>las</a:t>
            </a:r>
            <a:r>
              <a:rPr sz="1350" spc="-10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65" dirty="0">
                <a:solidFill>
                  <a:srgbClr val="60605C"/>
                </a:solidFill>
                <a:latin typeface="Tahoma"/>
                <a:cs typeface="Tahoma"/>
              </a:rPr>
              <a:t>leyes</a:t>
            </a:r>
            <a:r>
              <a:rPr sz="1350" spc="-105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70" dirty="0">
                <a:solidFill>
                  <a:srgbClr val="60605C"/>
                </a:solidFill>
                <a:latin typeface="Tahoma"/>
                <a:cs typeface="Tahoma"/>
              </a:rPr>
              <a:t>de</a:t>
            </a:r>
            <a:r>
              <a:rPr sz="1350" spc="-10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60" dirty="0">
                <a:solidFill>
                  <a:srgbClr val="60605C"/>
                </a:solidFill>
                <a:latin typeface="Tahoma"/>
                <a:cs typeface="Tahoma"/>
              </a:rPr>
              <a:t>criptoactivos</a:t>
            </a:r>
            <a:r>
              <a:rPr sz="1350" spc="-10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85" dirty="0">
                <a:solidFill>
                  <a:srgbClr val="60605C"/>
                </a:solidFill>
                <a:latin typeface="Tahoma"/>
                <a:cs typeface="Tahoma"/>
              </a:rPr>
              <a:t>en</a:t>
            </a:r>
            <a:r>
              <a:rPr sz="1350" spc="-10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-25" dirty="0">
                <a:solidFill>
                  <a:srgbClr val="60605C"/>
                </a:solidFill>
                <a:latin typeface="Tahoma"/>
                <a:cs typeface="Tahoma"/>
              </a:rPr>
              <a:t>tu </a:t>
            </a:r>
            <a:r>
              <a:rPr sz="1350" spc="55" dirty="0">
                <a:solidFill>
                  <a:srgbClr val="60605C"/>
                </a:solidFill>
                <a:latin typeface="Tahoma"/>
                <a:cs typeface="Tahoma"/>
              </a:rPr>
              <a:t>jurisdicción,</a:t>
            </a:r>
            <a:r>
              <a:rPr sz="1350" spc="-11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65" dirty="0">
                <a:solidFill>
                  <a:srgbClr val="60605C"/>
                </a:solidFill>
                <a:latin typeface="Tahoma"/>
                <a:cs typeface="Tahoma"/>
              </a:rPr>
              <a:t>adaptándonos</a:t>
            </a:r>
            <a:r>
              <a:rPr sz="1350" spc="-11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55" dirty="0">
                <a:solidFill>
                  <a:srgbClr val="60605C"/>
                </a:solidFill>
                <a:latin typeface="Tahoma"/>
                <a:cs typeface="Tahoma"/>
              </a:rPr>
              <a:t>a</a:t>
            </a:r>
            <a:r>
              <a:rPr sz="1350" spc="-11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90" dirty="0">
                <a:solidFill>
                  <a:srgbClr val="60605C"/>
                </a:solidFill>
                <a:latin typeface="Tahoma"/>
                <a:cs typeface="Tahoma"/>
              </a:rPr>
              <a:t>un</a:t>
            </a:r>
            <a:r>
              <a:rPr sz="1350" spc="-105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80" dirty="0">
                <a:solidFill>
                  <a:srgbClr val="60605C"/>
                </a:solidFill>
                <a:latin typeface="Tahoma"/>
                <a:cs typeface="Tahoma"/>
              </a:rPr>
              <a:t>panorama</a:t>
            </a:r>
            <a:r>
              <a:rPr sz="1350" spc="-11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50" dirty="0">
                <a:solidFill>
                  <a:srgbClr val="60605C"/>
                </a:solidFill>
                <a:latin typeface="Tahoma"/>
                <a:cs typeface="Tahoma"/>
              </a:rPr>
              <a:t>regulatorio</a:t>
            </a:r>
            <a:r>
              <a:rPr sz="1350" spc="-11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60" dirty="0">
                <a:solidFill>
                  <a:srgbClr val="60605C"/>
                </a:solidFill>
                <a:latin typeface="Tahoma"/>
                <a:cs typeface="Tahoma"/>
              </a:rPr>
              <a:t>en </a:t>
            </a:r>
            <a:r>
              <a:rPr sz="1350" spc="70" dirty="0">
                <a:solidFill>
                  <a:srgbClr val="60605C"/>
                </a:solidFill>
                <a:latin typeface="Tahoma"/>
                <a:cs typeface="Tahoma"/>
              </a:rPr>
              <a:t>constante</a:t>
            </a:r>
            <a:r>
              <a:rPr sz="1350" spc="-12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-10" dirty="0">
                <a:solidFill>
                  <a:srgbClr val="60605C"/>
                </a:solidFill>
                <a:latin typeface="Tahoma"/>
                <a:cs typeface="Tahoma"/>
              </a:rPr>
              <a:t>evolución.</a:t>
            </a:r>
            <a:endParaRPr sz="135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35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95"/>
              </a:spcBef>
            </a:pPr>
            <a:endParaRPr sz="13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50" b="1" spc="10" dirty="0">
                <a:solidFill>
                  <a:srgbClr val="60605C"/>
                </a:solidFill>
                <a:latin typeface="Tahoma"/>
                <a:cs typeface="Tahoma"/>
              </a:rPr>
              <a:t>Preparación</a:t>
            </a:r>
            <a:r>
              <a:rPr sz="1650" b="1" spc="105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650" b="1" spc="10" dirty="0">
                <a:solidFill>
                  <a:srgbClr val="60605C"/>
                </a:solidFill>
                <a:latin typeface="Tahoma"/>
                <a:cs typeface="Tahoma"/>
              </a:rPr>
              <a:t>para</a:t>
            </a:r>
            <a:r>
              <a:rPr sz="1650" b="1" spc="105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650" b="1" spc="-10" dirty="0">
                <a:solidFill>
                  <a:srgbClr val="60605C"/>
                </a:solidFill>
                <a:latin typeface="Tahoma"/>
                <a:cs typeface="Tahoma"/>
              </a:rPr>
              <a:t>Auditorías</a:t>
            </a:r>
            <a:endParaRPr sz="1650">
              <a:latin typeface="Tahoma"/>
              <a:cs typeface="Tahoma"/>
            </a:endParaRPr>
          </a:p>
          <a:p>
            <a:pPr marL="12700" marR="427990">
              <a:lnSpc>
                <a:spcPct val="131900"/>
              </a:lnSpc>
              <a:spcBef>
                <a:spcPts val="575"/>
              </a:spcBef>
            </a:pPr>
            <a:r>
              <a:rPr sz="1350" spc="65" dirty="0">
                <a:solidFill>
                  <a:srgbClr val="60605C"/>
                </a:solidFill>
                <a:latin typeface="Tahoma"/>
                <a:cs typeface="Tahoma"/>
              </a:rPr>
              <a:t>Organización</a:t>
            </a:r>
            <a:r>
              <a:rPr sz="1350" spc="-105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80" dirty="0">
                <a:solidFill>
                  <a:srgbClr val="60605C"/>
                </a:solidFill>
                <a:latin typeface="Tahoma"/>
                <a:cs typeface="Tahoma"/>
              </a:rPr>
              <a:t>completa</a:t>
            </a:r>
            <a:r>
              <a:rPr sz="1350" spc="-105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70" dirty="0">
                <a:solidFill>
                  <a:srgbClr val="60605C"/>
                </a:solidFill>
                <a:latin typeface="Tahoma"/>
                <a:cs typeface="Tahoma"/>
              </a:rPr>
              <a:t>de</a:t>
            </a:r>
            <a:r>
              <a:rPr sz="1350" spc="-10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dirty="0">
                <a:solidFill>
                  <a:srgbClr val="60605C"/>
                </a:solidFill>
                <a:latin typeface="Tahoma"/>
                <a:cs typeface="Tahoma"/>
              </a:rPr>
              <a:t>tu</a:t>
            </a:r>
            <a:r>
              <a:rPr sz="1350" spc="-105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50" dirty="0">
                <a:solidFill>
                  <a:srgbClr val="60605C"/>
                </a:solidFill>
                <a:latin typeface="Tahoma"/>
                <a:cs typeface="Tahoma"/>
              </a:rPr>
              <a:t>historial</a:t>
            </a:r>
            <a:r>
              <a:rPr sz="1350" spc="-10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70" dirty="0">
                <a:solidFill>
                  <a:srgbClr val="60605C"/>
                </a:solidFill>
                <a:latin typeface="Tahoma"/>
                <a:cs typeface="Tahoma"/>
              </a:rPr>
              <a:t>transaccional</a:t>
            </a:r>
            <a:r>
              <a:rPr sz="1350" spc="-105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70" dirty="0">
                <a:solidFill>
                  <a:srgbClr val="60605C"/>
                </a:solidFill>
                <a:latin typeface="Tahoma"/>
                <a:cs typeface="Tahoma"/>
              </a:rPr>
              <a:t>con herramientas</a:t>
            </a:r>
            <a:r>
              <a:rPr sz="1350" spc="-75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120" dirty="0">
                <a:solidFill>
                  <a:srgbClr val="60605C"/>
                </a:solidFill>
                <a:latin typeface="Tahoma"/>
                <a:cs typeface="Tahoma"/>
              </a:rPr>
              <a:t>como</a:t>
            </a:r>
            <a:r>
              <a:rPr sz="1350" spc="-7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60" dirty="0">
                <a:solidFill>
                  <a:srgbClr val="60605C"/>
                </a:solidFill>
                <a:latin typeface="Tahoma"/>
                <a:cs typeface="Tahoma"/>
              </a:rPr>
              <a:t>Koinly</a:t>
            </a:r>
            <a:r>
              <a:rPr sz="1350" spc="-7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85" dirty="0">
                <a:solidFill>
                  <a:srgbClr val="60605C"/>
                </a:solidFill>
                <a:latin typeface="Tahoma"/>
                <a:cs typeface="Tahoma"/>
              </a:rPr>
              <a:t>y</a:t>
            </a:r>
            <a:r>
              <a:rPr sz="1350" spc="-7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10" dirty="0">
                <a:solidFill>
                  <a:srgbClr val="60605C"/>
                </a:solidFill>
                <a:latin typeface="Tahoma"/>
                <a:cs typeface="Tahoma"/>
              </a:rPr>
              <a:t>CoinTracker</a:t>
            </a:r>
            <a:r>
              <a:rPr sz="1350" spc="-7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55" dirty="0">
                <a:solidFill>
                  <a:srgbClr val="60605C"/>
                </a:solidFill>
                <a:latin typeface="Tahoma"/>
                <a:cs typeface="Tahoma"/>
              </a:rPr>
              <a:t>para</a:t>
            </a:r>
            <a:r>
              <a:rPr sz="1350" spc="-75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75" dirty="0">
                <a:solidFill>
                  <a:srgbClr val="60605C"/>
                </a:solidFill>
                <a:latin typeface="Tahoma"/>
                <a:cs typeface="Tahoma"/>
              </a:rPr>
              <a:t>responder</a:t>
            </a:r>
            <a:r>
              <a:rPr sz="1350" spc="-7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70" dirty="0">
                <a:solidFill>
                  <a:srgbClr val="60605C"/>
                </a:solidFill>
                <a:latin typeface="Tahoma"/>
                <a:cs typeface="Tahoma"/>
              </a:rPr>
              <a:t>con </a:t>
            </a:r>
            <a:r>
              <a:rPr sz="1350" spc="65" dirty="0">
                <a:solidFill>
                  <a:srgbClr val="60605C"/>
                </a:solidFill>
                <a:latin typeface="Tahoma"/>
                <a:cs typeface="Tahoma"/>
              </a:rPr>
              <a:t>confianza</a:t>
            </a:r>
            <a:r>
              <a:rPr sz="1350" spc="-105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55" dirty="0">
                <a:solidFill>
                  <a:srgbClr val="60605C"/>
                </a:solidFill>
                <a:latin typeface="Tahoma"/>
                <a:cs typeface="Tahoma"/>
              </a:rPr>
              <a:t>ante</a:t>
            </a:r>
            <a:r>
              <a:rPr sz="1350" spc="-105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65" dirty="0">
                <a:solidFill>
                  <a:srgbClr val="60605C"/>
                </a:solidFill>
                <a:latin typeface="Tahoma"/>
                <a:cs typeface="Tahoma"/>
              </a:rPr>
              <a:t>cualquier</a:t>
            </a:r>
            <a:r>
              <a:rPr sz="1350" spc="-105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-10" dirty="0">
                <a:solidFill>
                  <a:srgbClr val="60605C"/>
                </a:solidFill>
                <a:latin typeface="Tahoma"/>
                <a:cs typeface="Tahoma"/>
              </a:rPr>
              <a:t>auditoría.</a:t>
            </a:r>
            <a:endParaRPr sz="1350">
              <a:latin typeface="Tahoma"/>
              <a:cs typeface="Tahoma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9D3EA233-8640-4DFC-B6D5-A4C91DB719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36"/>
            <a:ext cx="1371600" cy="13716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099" y="-15875"/>
            <a:ext cx="11430000" cy="8115300"/>
          </a:xfrm>
          <a:custGeom>
            <a:avLst/>
            <a:gdLst/>
            <a:ahLst/>
            <a:cxnLst/>
            <a:rect l="l" t="t" r="r" b="b"/>
            <a:pathLst>
              <a:path w="11430000" h="8115300">
                <a:moveTo>
                  <a:pt x="11430000" y="0"/>
                </a:moveTo>
                <a:lnTo>
                  <a:pt x="0" y="0"/>
                </a:lnTo>
                <a:lnTo>
                  <a:pt x="0" y="8115300"/>
                </a:lnTo>
                <a:lnTo>
                  <a:pt x="11430000" y="8115300"/>
                </a:lnTo>
                <a:lnTo>
                  <a:pt x="11430000" y="0"/>
                </a:lnTo>
                <a:close/>
              </a:path>
            </a:pathLst>
          </a:custGeom>
          <a:solidFill>
            <a:srgbClr val="FCFC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105" dirty="0"/>
              <a:t>Servicios</a:t>
            </a:r>
            <a:r>
              <a:rPr spc="-30" dirty="0"/>
              <a:t> </a:t>
            </a:r>
            <a:r>
              <a:rPr dirty="0"/>
              <a:t>Corporativos</a:t>
            </a:r>
            <a:r>
              <a:rPr spc="-30" dirty="0"/>
              <a:t> </a:t>
            </a:r>
            <a:r>
              <a:rPr spc="55" dirty="0"/>
              <a:t>e</a:t>
            </a:r>
            <a:r>
              <a:rPr spc="-30" dirty="0"/>
              <a:t> </a:t>
            </a:r>
            <a:r>
              <a:rPr spc="-10" dirty="0"/>
              <a:t>Institucionales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0075" y="1466849"/>
            <a:ext cx="3095624" cy="3095624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87375" y="4745037"/>
            <a:ext cx="3044825" cy="15125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650" b="1" dirty="0">
                <a:solidFill>
                  <a:srgbClr val="1D1D1B"/>
                </a:solidFill>
                <a:latin typeface="Tahoma"/>
                <a:cs typeface="Tahoma"/>
              </a:rPr>
              <a:t>Integración</a:t>
            </a:r>
            <a:r>
              <a:rPr sz="1650" b="1" spc="20" dirty="0">
                <a:solidFill>
                  <a:srgbClr val="1D1D1B"/>
                </a:solidFill>
                <a:latin typeface="Tahoma"/>
                <a:cs typeface="Tahoma"/>
              </a:rPr>
              <a:t> </a:t>
            </a:r>
            <a:r>
              <a:rPr sz="1650" b="1" spc="50" dirty="0">
                <a:solidFill>
                  <a:srgbClr val="1D1D1B"/>
                </a:solidFill>
                <a:latin typeface="Tahoma"/>
                <a:cs typeface="Tahoma"/>
              </a:rPr>
              <a:t>de</a:t>
            </a:r>
            <a:r>
              <a:rPr sz="1650" b="1" spc="20" dirty="0">
                <a:solidFill>
                  <a:srgbClr val="1D1D1B"/>
                </a:solidFill>
                <a:latin typeface="Tahoma"/>
                <a:cs typeface="Tahoma"/>
              </a:rPr>
              <a:t> </a:t>
            </a:r>
            <a:r>
              <a:rPr sz="1650" b="1" spc="-20" dirty="0">
                <a:solidFill>
                  <a:srgbClr val="1D1D1B"/>
                </a:solidFill>
                <a:latin typeface="Tahoma"/>
                <a:cs typeface="Tahoma"/>
              </a:rPr>
              <a:t>Pagos</a:t>
            </a:r>
            <a:endParaRPr sz="1650">
              <a:latin typeface="Tahoma"/>
              <a:cs typeface="Tahoma"/>
            </a:endParaRPr>
          </a:p>
          <a:p>
            <a:pPr marL="12700" marR="5080">
              <a:lnSpc>
                <a:spcPct val="132700"/>
              </a:lnSpc>
              <a:spcBef>
                <a:spcPts val="1090"/>
              </a:spcBef>
            </a:pPr>
            <a:r>
              <a:rPr sz="1350" spc="60" dirty="0">
                <a:solidFill>
                  <a:srgbClr val="60605C"/>
                </a:solidFill>
                <a:latin typeface="Tahoma"/>
                <a:cs typeface="Tahoma"/>
              </a:rPr>
              <a:t>Configuración</a:t>
            </a:r>
            <a:r>
              <a:rPr sz="1350" spc="-114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80" dirty="0">
                <a:solidFill>
                  <a:srgbClr val="60605C"/>
                </a:solidFill>
                <a:latin typeface="Tahoma"/>
                <a:cs typeface="Tahoma"/>
              </a:rPr>
              <a:t>completa</a:t>
            </a:r>
            <a:r>
              <a:rPr sz="1350" spc="-11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70" dirty="0">
                <a:solidFill>
                  <a:srgbClr val="60605C"/>
                </a:solidFill>
                <a:latin typeface="Tahoma"/>
                <a:cs typeface="Tahoma"/>
              </a:rPr>
              <a:t>de</a:t>
            </a:r>
            <a:r>
              <a:rPr sz="1350" spc="-114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50" dirty="0">
                <a:solidFill>
                  <a:srgbClr val="60605C"/>
                </a:solidFill>
                <a:latin typeface="Tahoma"/>
                <a:cs typeface="Tahoma"/>
              </a:rPr>
              <a:t>gateways </a:t>
            </a:r>
            <a:r>
              <a:rPr sz="1350" spc="55" dirty="0">
                <a:solidFill>
                  <a:srgbClr val="60605C"/>
                </a:solidFill>
                <a:latin typeface="Tahoma"/>
                <a:cs typeface="Tahoma"/>
              </a:rPr>
              <a:t>para</a:t>
            </a:r>
            <a:r>
              <a:rPr sz="1350" spc="-10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80" dirty="0">
                <a:solidFill>
                  <a:srgbClr val="60605C"/>
                </a:solidFill>
                <a:latin typeface="Tahoma"/>
                <a:cs typeface="Tahoma"/>
              </a:rPr>
              <a:t>que</a:t>
            </a:r>
            <a:r>
              <a:rPr sz="1350" spc="-10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dirty="0">
                <a:solidFill>
                  <a:srgbClr val="60605C"/>
                </a:solidFill>
                <a:latin typeface="Tahoma"/>
                <a:cs typeface="Tahoma"/>
              </a:rPr>
              <a:t>tu</a:t>
            </a:r>
            <a:r>
              <a:rPr sz="1350" spc="-10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95" dirty="0">
                <a:solidFill>
                  <a:srgbClr val="60605C"/>
                </a:solidFill>
                <a:latin typeface="Tahoma"/>
                <a:cs typeface="Tahoma"/>
              </a:rPr>
              <a:t>empresa</a:t>
            </a:r>
            <a:r>
              <a:rPr sz="1350" spc="-10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55" dirty="0">
                <a:solidFill>
                  <a:srgbClr val="60605C"/>
                </a:solidFill>
                <a:latin typeface="Tahoma"/>
                <a:cs typeface="Tahoma"/>
              </a:rPr>
              <a:t>acepte </a:t>
            </a:r>
            <a:r>
              <a:rPr sz="1350" spc="60" dirty="0">
                <a:solidFill>
                  <a:srgbClr val="60605C"/>
                </a:solidFill>
                <a:latin typeface="Tahoma"/>
                <a:cs typeface="Tahoma"/>
              </a:rPr>
              <a:t>criptoactivos</a:t>
            </a:r>
            <a:r>
              <a:rPr sz="1350" spc="-11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70" dirty="0">
                <a:solidFill>
                  <a:srgbClr val="60605C"/>
                </a:solidFill>
                <a:latin typeface="Tahoma"/>
                <a:cs typeface="Tahoma"/>
              </a:rPr>
              <a:t>de</a:t>
            </a:r>
            <a:r>
              <a:rPr sz="1350" spc="-105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85" dirty="0">
                <a:solidFill>
                  <a:srgbClr val="60605C"/>
                </a:solidFill>
                <a:latin typeface="Tahoma"/>
                <a:cs typeface="Tahoma"/>
              </a:rPr>
              <a:t>manera</a:t>
            </a:r>
            <a:r>
              <a:rPr sz="1350" spc="-105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75" dirty="0">
                <a:solidFill>
                  <a:srgbClr val="60605C"/>
                </a:solidFill>
                <a:latin typeface="Tahoma"/>
                <a:cs typeface="Tahoma"/>
              </a:rPr>
              <a:t>segura</a:t>
            </a:r>
            <a:r>
              <a:rPr sz="1350" spc="-11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35" dirty="0">
                <a:solidFill>
                  <a:srgbClr val="60605C"/>
                </a:solidFill>
                <a:latin typeface="Tahoma"/>
                <a:cs typeface="Tahoma"/>
              </a:rPr>
              <a:t>y </a:t>
            </a:r>
            <a:r>
              <a:rPr sz="1350" spc="-10" dirty="0">
                <a:solidFill>
                  <a:srgbClr val="60605C"/>
                </a:solidFill>
                <a:latin typeface="Tahoma"/>
                <a:cs typeface="Tahoma"/>
              </a:rPr>
              <a:t>eficiente.</a:t>
            </a:r>
            <a:endParaRPr sz="1350">
              <a:latin typeface="Tahoma"/>
              <a:cs typeface="Tahoma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24325" y="1466849"/>
            <a:ext cx="3095624" cy="3095624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4110735" y="4745037"/>
            <a:ext cx="3068955" cy="12458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650" b="1" dirty="0">
                <a:solidFill>
                  <a:srgbClr val="1D1D1B"/>
                </a:solidFill>
                <a:latin typeface="Tahoma"/>
                <a:cs typeface="Tahoma"/>
              </a:rPr>
              <a:t>Tesorería</a:t>
            </a:r>
            <a:r>
              <a:rPr sz="1650" b="1" spc="25" dirty="0">
                <a:solidFill>
                  <a:srgbClr val="1D1D1B"/>
                </a:solidFill>
                <a:latin typeface="Tahoma"/>
                <a:cs typeface="Tahoma"/>
              </a:rPr>
              <a:t> </a:t>
            </a:r>
            <a:r>
              <a:rPr sz="1650" b="1" spc="-10" dirty="0">
                <a:solidFill>
                  <a:srgbClr val="1D1D1B"/>
                </a:solidFill>
                <a:latin typeface="Tahoma"/>
                <a:cs typeface="Tahoma"/>
              </a:rPr>
              <a:t>Corporativa</a:t>
            </a:r>
            <a:endParaRPr sz="1650">
              <a:latin typeface="Tahoma"/>
              <a:cs typeface="Tahoma"/>
            </a:endParaRPr>
          </a:p>
          <a:p>
            <a:pPr marL="12700" marR="5080">
              <a:lnSpc>
                <a:spcPct val="134300"/>
              </a:lnSpc>
              <a:spcBef>
                <a:spcPts val="1065"/>
              </a:spcBef>
            </a:pPr>
            <a:r>
              <a:rPr sz="1350" spc="70" dirty="0">
                <a:solidFill>
                  <a:srgbClr val="60605C"/>
                </a:solidFill>
                <a:latin typeface="Tahoma"/>
                <a:cs typeface="Tahoma"/>
              </a:rPr>
              <a:t>Conversión</a:t>
            </a:r>
            <a:r>
              <a:rPr sz="1350" spc="-11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55" dirty="0">
                <a:solidFill>
                  <a:srgbClr val="60605C"/>
                </a:solidFill>
                <a:latin typeface="Tahoma"/>
                <a:cs typeface="Tahoma"/>
              </a:rPr>
              <a:t>estratégica</a:t>
            </a:r>
            <a:r>
              <a:rPr sz="1350" spc="-114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70" dirty="0">
                <a:solidFill>
                  <a:srgbClr val="60605C"/>
                </a:solidFill>
                <a:latin typeface="Tahoma"/>
                <a:cs typeface="Tahoma"/>
              </a:rPr>
              <a:t>de</a:t>
            </a:r>
            <a:r>
              <a:rPr sz="1350" spc="-11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55" dirty="0">
                <a:solidFill>
                  <a:srgbClr val="60605C"/>
                </a:solidFill>
                <a:latin typeface="Tahoma"/>
                <a:cs typeface="Tahoma"/>
              </a:rPr>
              <a:t>parte</a:t>
            </a:r>
            <a:r>
              <a:rPr sz="1350" spc="-11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70" dirty="0">
                <a:solidFill>
                  <a:srgbClr val="60605C"/>
                </a:solidFill>
                <a:latin typeface="Tahoma"/>
                <a:cs typeface="Tahoma"/>
              </a:rPr>
              <a:t>de</a:t>
            </a:r>
            <a:r>
              <a:rPr sz="1350" spc="-11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-25" dirty="0">
                <a:solidFill>
                  <a:srgbClr val="60605C"/>
                </a:solidFill>
                <a:latin typeface="Tahoma"/>
                <a:cs typeface="Tahoma"/>
              </a:rPr>
              <a:t>tu </a:t>
            </a:r>
            <a:r>
              <a:rPr sz="1350" spc="90" dirty="0">
                <a:solidFill>
                  <a:srgbClr val="60605C"/>
                </a:solidFill>
                <a:latin typeface="Tahoma"/>
                <a:cs typeface="Tahoma"/>
              </a:rPr>
              <a:t>cash</a:t>
            </a:r>
            <a:r>
              <a:rPr sz="1350" spc="-11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50" dirty="0">
                <a:solidFill>
                  <a:srgbClr val="60605C"/>
                </a:solidFill>
                <a:latin typeface="Tahoma"/>
                <a:cs typeface="Tahoma"/>
              </a:rPr>
              <a:t>flow</a:t>
            </a:r>
            <a:r>
              <a:rPr sz="1350" spc="-11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55" dirty="0">
                <a:solidFill>
                  <a:srgbClr val="60605C"/>
                </a:solidFill>
                <a:latin typeface="Tahoma"/>
                <a:cs typeface="Tahoma"/>
              </a:rPr>
              <a:t>a</a:t>
            </a:r>
            <a:r>
              <a:rPr sz="1350" spc="-11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65" dirty="0">
                <a:solidFill>
                  <a:srgbClr val="60605C"/>
                </a:solidFill>
                <a:latin typeface="Tahoma"/>
                <a:cs typeface="Tahoma"/>
              </a:rPr>
              <a:t>activos</a:t>
            </a:r>
            <a:r>
              <a:rPr sz="1350" spc="-11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50" dirty="0">
                <a:solidFill>
                  <a:srgbClr val="60605C"/>
                </a:solidFill>
                <a:latin typeface="Tahoma"/>
                <a:cs typeface="Tahoma"/>
              </a:rPr>
              <a:t>digitales</a:t>
            </a:r>
            <a:r>
              <a:rPr sz="1350" spc="-11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35" dirty="0">
                <a:solidFill>
                  <a:srgbClr val="60605C"/>
                </a:solidFill>
                <a:latin typeface="Tahoma"/>
                <a:cs typeface="Tahoma"/>
              </a:rPr>
              <a:t>para </a:t>
            </a:r>
            <a:r>
              <a:rPr sz="1350" spc="70" dirty="0">
                <a:solidFill>
                  <a:srgbClr val="60605C"/>
                </a:solidFill>
                <a:latin typeface="Tahoma"/>
                <a:cs typeface="Tahoma"/>
              </a:rPr>
              <a:t>protección</a:t>
            </a:r>
            <a:r>
              <a:rPr sz="1350" spc="-12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65" dirty="0">
                <a:solidFill>
                  <a:srgbClr val="60605C"/>
                </a:solidFill>
                <a:latin typeface="Tahoma"/>
                <a:cs typeface="Tahoma"/>
              </a:rPr>
              <a:t>contra</a:t>
            </a:r>
            <a:r>
              <a:rPr sz="1350" spc="-114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-10" dirty="0">
                <a:solidFill>
                  <a:srgbClr val="60605C"/>
                </a:solidFill>
                <a:latin typeface="Tahoma"/>
                <a:cs typeface="Tahoma"/>
              </a:rPr>
              <a:t>inflación.</a:t>
            </a:r>
            <a:endParaRPr sz="1350">
              <a:latin typeface="Tahoma"/>
              <a:cs typeface="Tahoma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648575" y="1466849"/>
            <a:ext cx="3200399" cy="3200399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7634084" y="4849812"/>
            <a:ext cx="3061335" cy="12458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650" b="1" dirty="0">
                <a:solidFill>
                  <a:srgbClr val="1D1D1B"/>
                </a:solidFill>
                <a:latin typeface="Tahoma"/>
                <a:cs typeface="Tahoma"/>
              </a:rPr>
              <a:t>Tokenización</a:t>
            </a:r>
            <a:r>
              <a:rPr sz="1650" b="1" spc="55" dirty="0">
                <a:solidFill>
                  <a:srgbClr val="1D1D1B"/>
                </a:solidFill>
                <a:latin typeface="Tahoma"/>
                <a:cs typeface="Tahoma"/>
              </a:rPr>
              <a:t> </a:t>
            </a:r>
            <a:r>
              <a:rPr sz="1650" b="1" spc="50" dirty="0">
                <a:solidFill>
                  <a:srgbClr val="1D1D1B"/>
                </a:solidFill>
                <a:latin typeface="Tahoma"/>
                <a:cs typeface="Tahoma"/>
              </a:rPr>
              <a:t>de</a:t>
            </a:r>
            <a:r>
              <a:rPr sz="1650" b="1" spc="60" dirty="0">
                <a:solidFill>
                  <a:srgbClr val="1D1D1B"/>
                </a:solidFill>
                <a:latin typeface="Tahoma"/>
                <a:cs typeface="Tahoma"/>
              </a:rPr>
              <a:t> </a:t>
            </a:r>
            <a:r>
              <a:rPr sz="1650" b="1" spc="40" dirty="0">
                <a:solidFill>
                  <a:srgbClr val="1D1D1B"/>
                </a:solidFill>
                <a:latin typeface="Tahoma"/>
                <a:cs typeface="Tahoma"/>
              </a:rPr>
              <a:t>Activos</a:t>
            </a:r>
            <a:endParaRPr sz="1650">
              <a:latin typeface="Tahoma"/>
              <a:cs typeface="Tahoma"/>
            </a:endParaRPr>
          </a:p>
          <a:p>
            <a:pPr marL="12700" marR="5080">
              <a:lnSpc>
                <a:spcPct val="134300"/>
              </a:lnSpc>
              <a:spcBef>
                <a:spcPts val="1065"/>
              </a:spcBef>
            </a:pPr>
            <a:r>
              <a:rPr sz="1350" spc="75" dirty="0">
                <a:solidFill>
                  <a:srgbClr val="60605C"/>
                </a:solidFill>
                <a:latin typeface="Tahoma"/>
                <a:cs typeface="Tahoma"/>
              </a:rPr>
              <a:t>Asesoría</a:t>
            </a:r>
            <a:r>
              <a:rPr sz="1350" spc="-9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65" dirty="0">
                <a:solidFill>
                  <a:srgbClr val="60605C"/>
                </a:solidFill>
                <a:latin typeface="Tahoma"/>
                <a:cs typeface="Tahoma"/>
              </a:rPr>
              <a:t>especializada</a:t>
            </a:r>
            <a:r>
              <a:rPr sz="1350" spc="-9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85" dirty="0">
                <a:solidFill>
                  <a:srgbClr val="60605C"/>
                </a:solidFill>
                <a:latin typeface="Tahoma"/>
                <a:cs typeface="Tahoma"/>
              </a:rPr>
              <a:t>en</a:t>
            </a:r>
            <a:r>
              <a:rPr sz="1350" spc="-9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dirty="0">
                <a:solidFill>
                  <a:srgbClr val="60605C"/>
                </a:solidFill>
                <a:latin typeface="Tahoma"/>
                <a:cs typeface="Tahoma"/>
              </a:rPr>
              <a:t>la</a:t>
            </a:r>
            <a:r>
              <a:rPr sz="1350" spc="-9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60" dirty="0">
                <a:solidFill>
                  <a:srgbClr val="60605C"/>
                </a:solidFill>
                <a:latin typeface="Tahoma"/>
                <a:cs typeface="Tahoma"/>
              </a:rPr>
              <a:t>creación </a:t>
            </a:r>
            <a:r>
              <a:rPr sz="1350" spc="70" dirty="0">
                <a:solidFill>
                  <a:srgbClr val="60605C"/>
                </a:solidFill>
                <a:latin typeface="Tahoma"/>
                <a:cs typeface="Tahoma"/>
              </a:rPr>
              <a:t>de</a:t>
            </a:r>
            <a:r>
              <a:rPr sz="1350" spc="-12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65" dirty="0">
                <a:solidFill>
                  <a:srgbClr val="60605C"/>
                </a:solidFill>
                <a:latin typeface="Tahoma"/>
                <a:cs typeface="Tahoma"/>
              </a:rPr>
              <a:t>tokens</a:t>
            </a:r>
            <a:r>
              <a:rPr sz="1350" spc="-114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80" dirty="0">
                <a:solidFill>
                  <a:srgbClr val="60605C"/>
                </a:solidFill>
                <a:latin typeface="Tahoma"/>
                <a:cs typeface="Tahoma"/>
              </a:rPr>
              <a:t>que</a:t>
            </a:r>
            <a:r>
              <a:rPr sz="1350" spc="-114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70" dirty="0">
                <a:solidFill>
                  <a:srgbClr val="60605C"/>
                </a:solidFill>
                <a:latin typeface="Tahoma"/>
                <a:cs typeface="Tahoma"/>
              </a:rPr>
              <a:t>representen</a:t>
            </a:r>
            <a:r>
              <a:rPr sz="1350" spc="-114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55" dirty="0">
                <a:solidFill>
                  <a:srgbClr val="60605C"/>
                </a:solidFill>
                <a:latin typeface="Tahoma"/>
                <a:cs typeface="Tahoma"/>
              </a:rPr>
              <a:t>activos </a:t>
            </a:r>
            <a:r>
              <a:rPr sz="1350" spc="60" dirty="0">
                <a:solidFill>
                  <a:srgbClr val="60605C"/>
                </a:solidFill>
                <a:latin typeface="Tahoma"/>
                <a:cs typeface="Tahoma"/>
              </a:rPr>
              <a:t>reales</a:t>
            </a:r>
            <a:r>
              <a:rPr sz="1350" spc="-95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70" dirty="0">
                <a:solidFill>
                  <a:srgbClr val="60605C"/>
                </a:solidFill>
                <a:latin typeface="Tahoma"/>
                <a:cs typeface="Tahoma"/>
              </a:rPr>
              <a:t>de</a:t>
            </a:r>
            <a:r>
              <a:rPr sz="1350" spc="-95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dirty="0">
                <a:solidFill>
                  <a:srgbClr val="60605C"/>
                </a:solidFill>
                <a:latin typeface="Tahoma"/>
                <a:cs typeface="Tahoma"/>
              </a:rPr>
              <a:t>tu</a:t>
            </a:r>
            <a:r>
              <a:rPr sz="1350" spc="-95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60" dirty="0">
                <a:solidFill>
                  <a:srgbClr val="60605C"/>
                </a:solidFill>
                <a:latin typeface="Tahoma"/>
                <a:cs typeface="Tahoma"/>
              </a:rPr>
              <a:t>empresa.</a:t>
            </a:r>
            <a:endParaRPr sz="1350">
              <a:latin typeface="Tahoma"/>
              <a:cs typeface="Tahoma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600075" y="6638925"/>
            <a:ext cx="10229850" cy="1000125"/>
            <a:chOff x="600075" y="6638925"/>
            <a:chExt cx="10229850" cy="1000125"/>
          </a:xfrm>
        </p:grpSpPr>
        <p:sp>
          <p:nvSpPr>
            <p:cNvPr id="11" name="object 11"/>
            <p:cNvSpPr/>
            <p:nvPr/>
          </p:nvSpPr>
          <p:spPr>
            <a:xfrm>
              <a:off x="600075" y="6638925"/>
              <a:ext cx="10229850" cy="1000125"/>
            </a:xfrm>
            <a:custGeom>
              <a:avLst/>
              <a:gdLst/>
              <a:ahLst/>
              <a:cxnLst/>
              <a:rect l="l" t="t" r="r" b="b"/>
              <a:pathLst>
                <a:path w="10229850" h="1000125">
                  <a:moveTo>
                    <a:pt x="10211257" y="0"/>
                  </a:moveTo>
                  <a:lnTo>
                    <a:pt x="18588" y="0"/>
                  </a:lnTo>
                  <a:lnTo>
                    <a:pt x="15854" y="546"/>
                  </a:lnTo>
                  <a:lnTo>
                    <a:pt x="0" y="18592"/>
                  </a:lnTo>
                  <a:lnTo>
                    <a:pt x="0" y="978695"/>
                  </a:lnTo>
                  <a:lnTo>
                    <a:pt x="0" y="981532"/>
                  </a:lnTo>
                  <a:lnTo>
                    <a:pt x="18588" y="1000121"/>
                  </a:lnTo>
                  <a:lnTo>
                    <a:pt x="10211257" y="1000121"/>
                  </a:lnTo>
                  <a:lnTo>
                    <a:pt x="10229850" y="981532"/>
                  </a:lnTo>
                  <a:lnTo>
                    <a:pt x="10229850" y="18592"/>
                  </a:lnTo>
                  <a:lnTo>
                    <a:pt x="10214000" y="546"/>
                  </a:lnTo>
                  <a:lnTo>
                    <a:pt x="10211257" y="0"/>
                  </a:lnTo>
                  <a:close/>
                </a:path>
              </a:pathLst>
            </a:custGeom>
            <a:solidFill>
              <a:srgbClr val="DADA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03672" y="6906816"/>
              <a:ext cx="150018" cy="150018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1144587" y="6793865"/>
            <a:ext cx="9217025" cy="577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4300"/>
              </a:lnSpc>
              <a:spcBef>
                <a:spcPts val="100"/>
              </a:spcBef>
            </a:pPr>
            <a:r>
              <a:rPr sz="1350" b="1" dirty="0">
                <a:latin typeface="Tahoma"/>
                <a:cs typeface="Tahoma"/>
              </a:rPr>
              <a:t>Caso</a:t>
            </a:r>
            <a:r>
              <a:rPr sz="1350" b="1" spc="-35" dirty="0">
                <a:latin typeface="Tahoma"/>
                <a:cs typeface="Tahoma"/>
              </a:rPr>
              <a:t> </a:t>
            </a:r>
            <a:r>
              <a:rPr sz="1350" b="1" dirty="0">
                <a:latin typeface="Tahoma"/>
                <a:cs typeface="Tahoma"/>
              </a:rPr>
              <a:t>de</a:t>
            </a:r>
            <a:r>
              <a:rPr sz="1350" b="1" spc="-35" dirty="0">
                <a:latin typeface="Tahoma"/>
                <a:cs typeface="Tahoma"/>
              </a:rPr>
              <a:t> </a:t>
            </a:r>
            <a:r>
              <a:rPr sz="1350" b="1" spc="-10" dirty="0">
                <a:latin typeface="Tahoma"/>
                <a:cs typeface="Tahoma"/>
              </a:rPr>
              <a:t>éxito:</a:t>
            </a:r>
            <a:r>
              <a:rPr sz="1350" b="1" spc="-70" dirty="0">
                <a:latin typeface="Tahoma"/>
                <a:cs typeface="Tahoma"/>
              </a:rPr>
              <a:t> </a:t>
            </a:r>
            <a:r>
              <a:rPr sz="1350" spc="105" dirty="0">
                <a:latin typeface="Tahoma"/>
                <a:cs typeface="Tahoma"/>
              </a:rPr>
              <a:t>Hemos</a:t>
            </a:r>
            <a:r>
              <a:rPr sz="1350" spc="-100" dirty="0">
                <a:latin typeface="Tahoma"/>
                <a:cs typeface="Tahoma"/>
              </a:rPr>
              <a:t> </a:t>
            </a:r>
            <a:r>
              <a:rPr sz="1350" spc="65" dirty="0">
                <a:latin typeface="Tahoma"/>
                <a:cs typeface="Tahoma"/>
              </a:rPr>
              <a:t>ayudado</a:t>
            </a:r>
            <a:r>
              <a:rPr sz="1350" spc="-95" dirty="0">
                <a:latin typeface="Tahoma"/>
                <a:cs typeface="Tahoma"/>
              </a:rPr>
              <a:t> </a:t>
            </a:r>
            <a:r>
              <a:rPr sz="1350" spc="55" dirty="0">
                <a:latin typeface="Tahoma"/>
                <a:cs typeface="Tahoma"/>
              </a:rPr>
              <a:t>a</a:t>
            </a:r>
            <a:r>
              <a:rPr sz="1350" spc="-100" dirty="0">
                <a:latin typeface="Tahoma"/>
                <a:cs typeface="Tahoma"/>
              </a:rPr>
              <a:t> </a:t>
            </a:r>
            <a:r>
              <a:rPr sz="1350" spc="65" dirty="0">
                <a:latin typeface="Tahoma"/>
                <a:cs typeface="Tahoma"/>
              </a:rPr>
              <a:t>startups</a:t>
            </a:r>
            <a:r>
              <a:rPr sz="1350" spc="-95" dirty="0">
                <a:latin typeface="Tahoma"/>
                <a:cs typeface="Tahoma"/>
              </a:rPr>
              <a:t> </a:t>
            </a:r>
            <a:r>
              <a:rPr sz="1350" spc="60" dirty="0">
                <a:latin typeface="Tahoma"/>
                <a:cs typeface="Tahoma"/>
              </a:rPr>
              <a:t>Web3</a:t>
            </a:r>
            <a:r>
              <a:rPr sz="1350" spc="-95" dirty="0">
                <a:latin typeface="Tahoma"/>
                <a:cs typeface="Tahoma"/>
              </a:rPr>
              <a:t> </a:t>
            </a:r>
            <a:r>
              <a:rPr sz="1350" spc="55" dirty="0">
                <a:latin typeface="Tahoma"/>
                <a:cs typeface="Tahoma"/>
              </a:rPr>
              <a:t>a</a:t>
            </a:r>
            <a:r>
              <a:rPr sz="1350" spc="-100" dirty="0">
                <a:latin typeface="Tahoma"/>
                <a:cs typeface="Tahoma"/>
              </a:rPr>
              <a:t> </a:t>
            </a:r>
            <a:r>
              <a:rPr sz="1350" spc="65" dirty="0">
                <a:latin typeface="Tahoma"/>
                <a:cs typeface="Tahoma"/>
              </a:rPr>
              <a:t>gestionar</a:t>
            </a:r>
            <a:r>
              <a:rPr sz="1350" spc="-95" dirty="0">
                <a:latin typeface="Tahoma"/>
                <a:cs typeface="Tahoma"/>
              </a:rPr>
              <a:t> </a:t>
            </a:r>
            <a:r>
              <a:rPr sz="1350" spc="120" dirty="0">
                <a:latin typeface="Tahoma"/>
                <a:cs typeface="Tahoma"/>
              </a:rPr>
              <a:t>sus</a:t>
            </a:r>
            <a:r>
              <a:rPr sz="1350" spc="-100" dirty="0">
                <a:latin typeface="Tahoma"/>
                <a:cs typeface="Tahoma"/>
              </a:rPr>
              <a:t> </a:t>
            </a:r>
            <a:r>
              <a:rPr sz="1350" spc="65" dirty="0">
                <a:latin typeface="Tahoma"/>
                <a:cs typeface="Tahoma"/>
              </a:rPr>
              <a:t>treasuries</a:t>
            </a:r>
            <a:r>
              <a:rPr sz="1350" spc="-95" dirty="0">
                <a:latin typeface="Tahoma"/>
                <a:cs typeface="Tahoma"/>
              </a:rPr>
              <a:t> </a:t>
            </a:r>
            <a:r>
              <a:rPr sz="1350" spc="85" dirty="0">
                <a:latin typeface="Tahoma"/>
                <a:cs typeface="Tahoma"/>
              </a:rPr>
              <a:t>y</a:t>
            </a:r>
            <a:r>
              <a:rPr sz="1350" spc="-100" dirty="0">
                <a:latin typeface="Tahoma"/>
                <a:cs typeface="Tahoma"/>
              </a:rPr>
              <a:t> </a:t>
            </a:r>
            <a:r>
              <a:rPr sz="1350" spc="55" dirty="0">
                <a:latin typeface="Tahoma"/>
                <a:cs typeface="Tahoma"/>
              </a:rPr>
              <a:t>a</a:t>
            </a:r>
            <a:r>
              <a:rPr sz="1350" spc="-95" dirty="0">
                <a:latin typeface="Tahoma"/>
                <a:cs typeface="Tahoma"/>
              </a:rPr>
              <a:t> </a:t>
            </a:r>
            <a:r>
              <a:rPr sz="1350" spc="100" dirty="0">
                <a:latin typeface="Tahoma"/>
                <a:cs typeface="Tahoma"/>
              </a:rPr>
              <a:t>empresas</a:t>
            </a:r>
            <a:r>
              <a:rPr sz="1350" spc="-95" dirty="0">
                <a:latin typeface="Tahoma"/>
                <a:cs typeface="Tahoma"/>
              </a:rPr>
              <a:t> </a:t>
            </a:r>
            <a:r>
              <a:rPr sz="1350" spc="60" dirty="0">
                <a:latin typeface="Tahoma"/>
                <a:cs typeface="Tahoma"/>
              </a:rPr>
              <a:t>tradicionales</a:t>
            </a:r>
            <a:r>
              <a:rPr sz="1350" spc="-100" dirty="0">
                <a:latin typeface="Tahoma"/>
                <a:cs typeface="Tahoma"/>
              </a:rPr>
              <a:t> </a:t>
            </a:r>
            <a:r>
              <a:rPr sz="1350" spc="55" dirty="0">
                <a:latin typeface="Tahoma"/>
                <a:cs typeface="Tahoma"/>
              </a:rPr>
              <a:t>a</a:t>
            </a:r>
            <a:r>
              <a:rPr sz="1350" spc="-95" dirty="0">
                <a:latin typeface="Tahoma"/>
                <a:cs typeface="Tahoma"/>
              </a:rPr>
              <a:t> </a:t>
            </a:r>
            <a:r>
              <a:rPr sz="1350" spc="40" dirty="0">
                <a:latin typeface="Tahoma"/>
                <a:cs typeface="Tahoma"/>
              </a:rPr>
              <a:t>integrar </a:t>
            </a:r>
            <a:r>
              <a:rPr sz="1350" spc="75" dirty="0">
                <a:latin typeface="Tahoma"/>
                <a:cs typeface="Tahoma"/>
              </a:rPr>
              <a:t>pagos</a:t>
            </a:r>
            <a:r>
              <a:rPr sz="1350" spc="-90" dirty="0">
                <a:latin typeface="Tahoma"/>
                <a:cs typeface="Tahoma"/>
              </a:rPr>
              <a:t> </a:t>
            </a:r>
            <a:r>
              <a:rPr sz="1350" dirty="0">
                <a:latin typeface="Tahoma"/>
                <a:cs typeface="Tahoma"/>
              </a:rPr>
              <a:t>cripto,</a:t>
            </a:r>
            <a:r>
              <a:rPr sz="1350" spc="-85" dirty="0">
                <a:latin typeface="Tahoma"/>
                <a:cs typeface="Tahoma"/>
              </a:rPr>
              <a:t> </a:t>
            </a:r>
            <a:r>
              <a:rPr sz="1350" spc="70" dirty="0">
                <a:latin typeface="Tahoma"/>
                <a:cs typeface="Tahoma"/>
              </a:rPr>
              <a:t>generando</a:t>
            </a:r>
            <a:r>
              <a:rPr sz="1350" spc="-90" dirty="0">
                <a:latin typeface="Tahoma"/>
                <a:cs typeface="Tahoma"/>
              </a:rPr>
              <a:t> </a:t>
            </a:r>
            <a:r>
              <a:rPr sz="1350" spc="70" dirty="0">
                <a:latin typeface="Tahoma"/>
                <a:cs typeface="Tahoma"/>
              </a:rPr>
              <a:t>ahorros</a:t>
            </a:r>
            <a:r>
              <a:rPr sz="1350" spc="-85" dirty="0">
                <a:latin typeface="Tahoma"/>
                <a:cs typeface="Tahoma"/>
              </a:rPr>
              <a:t> </a:t>
            </a:r>
            <a:r>
              <a:rPr sz="1350" spc="55" dirty="0">
                <a:latin typeface="Tahoma"/>
                <a:cs typeface="Tahoma"/>
              </a:rPr>
              <a:t>del</a:t>
            </a:r>
            <a:r>
              <a:rPr sz="1350" spc="-85" dirty="0">
                <a:latin typeface="Tahoma"/>
                <a:cs typeface="Tahoma"/>
              </a:rPr>
              <a:t> </a:t>
            </a:r>
            <a:r>
              <a:rPr sz="1350" dirty="0">
                <a:latin typeface="Tahoma"/>
                <a:cs typeface="Tahoma"/>
              </a:rPr>
              <a:t>3-7%</a:t>
            </a:r>
            <a:r>
              <a:rPr sz="1350" spc="-90" dirty="0">
                <a:latin typeface="Tahoma"/>
                <a:cs typeface="Tahoma"/>
              </a:rPr>
              <a:t> </a:t>
            </a:r>
            <a:r>
              <a:rPr sz="1350" spc="85" dirty="0">
                <a:latin typeface="Tahoma"/>
                <a:cs typeface="Tahoma"/>
              </a:rPr>
              <a:t>en</a:t>
            </a:r>
            <a:r>
              <a:rPr sz="1350" spc="-85" dirty="0">
                <a:latin typeface="Tahoma"/>
                <a:cs typeface="Tahoma"/>
              </a:rPr>
              <a:t> </a:t>
            </a:r>
            <a:r>
              <a:rPr sz="1350" spc="85" dirty="0">
                <a:latin typeface="Tahoma"/>
                <a:cs typeface="Tahoma"/>
              </a:rPr>
              <a:t>costos</a:t>
            </a:r>
            <a:r>
              <a:rPr sz="1350" spc="-85" dirty="0">
                <a:latin typeface="Tahoma"/>
                <a:cs typeface="Tahoma"/>
              </a:rPr>
              <a:t> </a:t>
            </a:r>
            <a:r>
              <a:rPr sz="1350" spc="70" dirty="0">
                <a:latin typeface="Tahoma"/>
                <a:cs typeface="Tahoma"/>
              </a:rPr>
              <a:t>de</a:t>
            </a:r>
            <a:r>
              <a:rPr sz="1350" spc="-90" dirty="0">
                <a:latin typeface="Tahoma"/>
                <a:cs typeface="Tahoma"/>
              </a:rPr>
              <a:t> </a:t>
            </a:r>
            <a:r>
              <a:rPr sz="1350" spc="75" dirty="0">
                <a:latin typeface="Tahoma"/>
                <a:cs typeface="Tahoma"/>
              </a:rPr>
              <a:t>transacción</a:t>
            </a:r>
            <a:r>
              <a:rPr sz="1350" spc="-85" dirty="0">
                <a:latin typeface="Tahoma"/>
                <a:cs typeface="Tahoma"/>
              </a:rPr>
              <a:t> </a:t>
            </a:r>
            <a:r>
              <a:rPr sz="1350" spc="40" dirty="0">
                <a:latin typeface="Tahoma"/>
                <a:cs typeface="Tahoma"/>
              </a:rPr>
              <a:t>internacional.</a:t>
            </a:r>
            <a:endParaRPr sz="1350">
              <a:latin typeface="Tahoma"/>
              <a:cs typeface="Tahoma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1D3EDBB6-5C0B-4920-A3B9-87712CDBCCE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499" y="-15875"/>
            <a:ext cx="1371600" cy="13716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5092"/>
            <a:ext cx="11430000" cy="6438900"/>
          </a:xfrm>
          <a:custGeom>
            <a:avLst/>
            <a:gdLst/>
            <a:ahLst/>
            <a:cxnLst/>
            <a:rect l="l" t="t" r="r" b="b"/>
            <a:pathLst>
              <a:path w="11430000" h="6438900">
                <a:moveTo>
                  <a:pt x="11430000" y="0"/>
                </a:moveTo>
                <a:lnTo>
                  <a:pt x="0" y="0"/>
                </a:lnTo>
                <a:lnTo>
                  <a:pt x="0" y="6438900"/>
                </a:lnTo>
                <a:lnTo>
                  <a:pt x="11430000" y="6438900"/>
                </a:lnTo>
                <a:lnTo>
                  <a:pt x="11430000" y="0"/>
                </a:lnTo>
                <a:close/>
              </a:path>
            </a:pathLst>
          </a:custGeom>
          <a:solidFill>
            <a:srgbClr val="FCFC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87375" y="1816100"/>
            <a:ext cx="7444105" cy="5397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/>
              <a:t>Investigación</a:t>
            </a:r>
            <a:r>
              <a:rPr spc="-20" dirty="0"/>
              <a:t> </a:t>
            </a:r>
            <a:r>
              <a:rPr spc="170" dirty="0"/>
              <a:t>y</a:t>
            </a:r>
            <a:r>
              <a:rPr spc="-15" dirty="0"/>
              <a:t> </a:t>
            </a:r>
            <a:r>
              <a:rPr spc="80" dirty="0"/>
              <a:t>Análisis</a:t>
            </a:r>
            <a:r>
              <a:rPr spc="-20" dirty="0"/>
              <a:t> </a:t>
            </a:r>
            <a:r>
              <a:rPr spc="85" dirty="0"/>
              <a:t>Exclusivo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87375" y="2868612"/>
            <a:ext cx="2934335" cy="172212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650" b="1" dirty="0">
                <a:solidFill>
                  <a:srgbClr val="60605C"/>
                </a:solidFill>
                <a:latin typeface="Tahoma"/>
                <a:cs typeface="Tahoma"/>
              </a:rPr>
              <a:t>Reportes</a:t>
            </a:r>
            <a:r>
              <a:rPr sz="1650" b="1" spc="19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650" b="1" spc="45" dirty="0">
                <a:solidFill>
                  <a:srgbClr val="60605C"/>
                </a:solidFill>
                <a:latin typeface="Tahoma"/>
                <a:cs typeface="Tahoma"/>
              </a:rPr>
              <a:t>Mensuales</a:t>
            </a:r>
            <a:endParaRPr sz="1650">
              <a:latin typeface="Tahoma"/>
              <a:cs typeface="Tahoma"/>
            </a:endParaRPr>
          </a:p>
          <a:p>
            <a:pPr marL="12700" marR="5080">
              <a:lnSpc>
                <a:spcPct val="133100"/>
              </a:lnSpc>
              <a:spcBef>
                <a:spcPts val="560"/>
              </a:spcBef>
            </a:pPr>
            <a:r>
              <a:rPr sz="1350" spc="75" dirty="0">
                <a:solidFill>
                  <a:srgbClr val="60605C"/>
                </a:solidFill>
                <a:latin typeface="Tahoma"/>
                <a:cs typeface="Tahoma"/>
              </a:rPr>
              <a:t>Análisis</a:t>
            </a:r>
            <a:r>
              <a:rPr sz="1350" spc="-105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60" dirty="0">
                <a:solidFill>
                  <a:srgbClr val="60605C"/>
                </a:solidFill>
                <a:latin typeface="Tahoma"/>
                <a:cs typeface="Tahoma"/>
              </a:rPr>
              <a:t>profundo</a:t>
            </a:r>
            <a:r>
              <a:rPr sz="1350" spc="-105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70" dirty="0">
                <a:solidFill>
                  <a:srgbClr val="60605C"/>
                </a:solidFill>
                <a:latin typeface="Tahoma"/>
                <a:cs typeface="Tahoma"/>
              </a:rPr>
              <a:t>de</a:t>
            </a:r>
            <a:r>
              <a:rPr sz="1350" spc="-105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70" dirty="0">
                <a:solidFill>
                  <a:srgbClr val="60605C"/>
                </a:solidFill>
                <a:latin typeface="Tahoma"/>
                <a:cs typeface="Tahoma"/>
              </a:rPr>
              <a:t>tendencias</a:t>
            </a:r>
            <a:r>
              <a:rPr sz="1350" spc="-105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30" dirty="0">
                <a:solidFill>
                  <a:srgbClr val="60605C"/>
                </a:solidFill>
                <a:latin typeface="Tahoma"/>
                <a:cs typeface="Tahoma"/>
              </a:rPr>
              <a:t>del </a:t>
            </a:r>
            <a:r>
              <a:rPr sz="1350" spc="60" dirty="0">
                <a:solidFill>
                  <a:srgbClr val="60605C"/>
                </a:solidFill>
                <a:latin typeface="Tahoma"/>
                <a:cs typeface="Tahoma"/>
              </a:rPr>
              <a:t>mercado,</a:t>
            </a:r>
            <a:r>
              <a:rPr sz="1350" spc="-114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65" dirty="0">
                <a:solidFill>
                  <a:srgbClr val="60605C"/>
                </a:solidFill>
                <a:latin typeface="Tahoma"/>
                <a:cs typeface="Tahoma"/>
              </a:rPr>
              <a:t>evaluación</a:t>
            </a:r>
            <a:r>
              <a:rPr sz="1350" spc="-11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70" dirty="0">
                <a:solidFill>
                  <a:srgbClr val="60605C"/>
                </a:solidFill>
                <a:latin typeface="Tahoma"/>
                <a:cs typeface="Tahoma"/>
              </a:rPr>
              <a:t>de</a:t>
            </a:r>
            <a:r>
              <a:rPr sz="1350" spc="-11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70" dirty="0">
                <a:solidFill>
                  <a:srgbClr val="60605C"/>
                </a:solidFill>
                <a:latin typeface="Tahoma"/>
                <a:cs typeface="Tahoma"/>
              </a:rPr>
              <a:t>nuevos </a:t>
            </a:r>
            <a:r>
              <a:rPr sz="1350" spc="65" dirty="0">
                <a:solidFill>
                  <a:srgbClr val="60605C"/>
                </a:solidFill>
                <a:latin typeface="Tahoma"/>
                <a:cs typeface="Tahoma"/>
              </a:rPr>
              <a:t>proyectos</a:t>
            </a:r>
            <a:r>
              <a:rPr sz="1350" spc="-105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75" dirty="0">
                <a:solidFill>
                  <a:srgbClr val="60605C"/>
                </a:solidFill>
                <a:latin typeface="Tahoma"/>
                <a:cs typeface="Tahoma"/>
              </a:rPr>
              <a:t>prometedores</a:t>
            </a:r>
            <a:r>
              <a:rPr sz="1350" spc="-10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35" dirty="0">
                <a:solidFill>
                  <a:srgbClr val="60605C"/>
                </a:solidFill>
                <a:latin typeface="Tahoma"/>
                <a:cs typeface="Tahoma"/>
              </a:rPr>
              <a:t>y </a:t>
            </a:r>
            <a:r>
              <a:rPr sz="1350" spc="85" dirty="0">
                <a:solidFill>
                  <a:srgbClr val="60605C"/>
                </a:solidFill>
                <a:latin typeface="Tahoma"/>
                <a:cs typeface="Tahoma"/>
              </a:rPr>
              <a:t>movimientos</a:t>
            </a:r>
            <a:r>
              <a:rPr sz="1350" spc="-8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90" dirty="0">
                <a:solidFill>
                  <a:srgbClr val="60605C"/>
                </a:solidFill>
                <a:latin typeface="Tahoma"/>
                <a:cs typeface="Tahoma"/>
              </a:rPr>
              <a:t>macroeconómicos </a:t>
            </a:r>
            <a:r>
              <a:rPr sz="1350" spc="-10" dirty="0">
                <a:solidFill>
                  <a:srgbClr val="60605C"/>
                </a:solidFill>
                <a:latin typeface="Tahoma"/>
                <a:cs typeface="Tahoma"/>
              </a:rPr>
              <a:t>relevantes.</a:t>
            </a:r>
            <a:endParaRPr sz="135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68762" y="2868612"/>
            <a:ext cx="3268979" cy="14458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650" b="1" dirty="0">
                <a:solidFill>
                  <a:srgbClr val="60605C"/>
                </a:solidFill>
                <a:latin typeface="Tahoma"/>
                <a:cs typeface="Tahoma"/>
              </a:rPr>
              <a:t>Alertas</a:t>
            </a:r>
            <a:r>
              <a:rPr sz="1650" b="1" spc="10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650" b="1" spc="60" dirty="0">
                <a:solidFill>
                  <a:srgbClr val="60605C"/>
                </a:solidFill>
                <a:latin typeface="Tahoma"/>
                <a:cs typeface="Tahoma"/>
              </a:rPr>
              <a:t>en</a:t>
            </a:r>
            <a:r>
              <a:rPr sz="1650" b="1" spc="105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650" b="1" dirty="0">
                <a:solidFill>
                  <a:srgbClr val="60605C"/>
                </a:solidFill>
                <a:latin typeface="Tahoma"/>
                <a:cs typeface="Tahoma"/>
              </a:rPr>
              <a:t>Tiempo</a:t>
            </a:r>
            <a:r>
              <a:rPr sz="1650" b="1" spc="105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650" b="1" spc="-20" dirty="0">
                <a:solidFill>
                  <a:srgbClr val="60605C"/>
                </a:solidFill>
                <a:latin typeface="Tahoma"/>
                <a:cs typeface="Tahoma"/>
              </a:rPr>
              <a:t>Real</a:t>
            </a:r>
            <a:endParaRPr sz="1650">
              <a:latin typeface="Tahoma"/>
              <a:cs typeface="Tahoma"/>
            </a:endParaRPr>
          </a:p>
          <a:p>
            <a:pPr marL="12700" marR="5080">
              <a:lnSpc>
                <a:spcPct val="132700"/>
              </a:lnSpc>
              <a:spcBef>
                <a:spcPts val="565"/>
              </a:spcBef>
            </a:pPr>
            <a:r>
              <a:rPr sz="1350" spc="60" dirty="0">
                <a:solidFill>
                  <a:srgbClr val="60605C"/>
                </a:solidFill>
                <a:latin typeface="Tahoma"/>
                <a:cs typeface="Tahoma"/>
              </a:rPr>
              <a:t>Notificaciones</a:t>
            </a:r>
            <a:r>
              <a:rPr sz="1350" spc="-125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70" dirty="0">
                <a:solidFill>
                  <a:srgbClr val="60605C"/>
                </a:solidFill>
                <a:latin typeface="Tahoma"/>
                <a:cs typeface="Tahoma"/>
              </a:rPr>
              <a:t>instantáneas</a:t>
            </a:r>
            <a:r>
              <a:rPr sz="1350" spc="-12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55" dirty="0">
                <a:solidFill>
                  <a:srgbClr val="60605C"/>
                </a:solidFill>
                <a:latin typeface="Tahoma"/>
                <a:cs typeface="Tahoma"/>
              </a:rPr>
              <a:t>sobre </a:t>
            </a:r>
            <a:r>
              <a:rPr sz="1350" spc="65" dirty="0">
                <a:solidFill>
                  <a:srgbClr val="60605C"/>
                </a:solidFill>
                <a:latin typeface="Tahoma"/>
                <a:cs typeface="Tahoma"/>
              </a:rPr>
              <a:t>eventos</a:t>
            </a:r>
            <a:r>
              <a:rPr sz="1350" spc="-6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65" dirty="0">
                <a:solidFill>
                  <a:srgbClr val="60605C"/>
                </a:solidFill>
                <a:latin typeface="Tahoma"/>
                <a:cs typeface="Tahoma"/>
              </a:rPr>
              <a:t>críticos</a:t>
            </a:r>
            <a:r>
              <a:rPr sz="1350" spc="-6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80" dirty="0">
                <a:solidFill>
                  <a:srgbClr val="60605C"/>
                </a:solidFill>
                <a:latin typeface="Tahoma"/>
                <a:cs typeface="Tahoma"/>
              </a:rPr>
              <a:t>que</a:t>
            </a:r>
            <a:r>
              <a:rPr sz="1350" spc="-6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80" dirty="0">
                <a:solidFill>
                  <a:srgbClr val="60605C"/>
                </a:solidFill>
                <a:latin typeface="Tahoma"/>
                <a:cs typeface="Tahoma"/>
              </a:rPr>
              <a:t>puedan</a:t>
            </a:r>
            <a:r>
              <a:rPr sz="1350" spc="-55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10" dirty="0">
                <a:solidFill>
                  <a:srgbClr val="60605C"/>
                </a:solidFill>
                <a:latin typeface="Tahoma"/>
                <a:cs typeface="Tahoma"/>
              </a:rPr>
              <a:t>afectar</a:t>
            </a:r>
            <a:r>
              <a:rPr sz="1350" spc="-6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-25" dirty="0">
                <a:solidFill>
                  <a:srgbClr val="60605C"/>
                </a:solidFill>
                <a:latin typeface="Tahoma"/>
                <a:cs typeface="Tahoma"/>
              </a:rPr>
              <a:t>tu </a:t>
            </a:r>
            <a:r>
              <a:rPr sz="1350" spc="20" dirty="0">
                <a:solidFill>
                  <a:srgbClr val="60605C"/>
                </a:solidFill>
                <a:latin typeface="Tahoma"/>
                <a:cs typeface="Tahoma"/>
              </a:rPr>
              <a:t>portafolio</a:t>
            </a:r>
            <a:r>
              <a:rPr sz="1350" spc="-6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65" dirty="0">
                <a:solidFill>
                  <a:srgbClr val="60605C"/>
                </a:solidFill>
                <a:latin typeface="Tahoma"/>
                <a:cs typeface="Tahoma"/>
              </a:rPr>
              <a:t>o</a:t>
            </a:r>
            <a:r>
              <a:rPr sz="1350" spc="-55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65" dirty="0">
                <a:solidFill>
                  <a:srgbClr val="60605C"/>
                </a:solidFill>
                <a:latin typeface="Tahoma"/>
                <a:cs typeface="Tahoma"/>
              </a:rPr>
              <a:t>presentar</a:t>
            </a:r>
            <a:r>
              <a:rPr sz="1350" spc="-6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70" dirty="0">
                <a:solidFill>
                  <a:srgbClr val="60605C"/>
                </a:solidFill>
                <a:latin typeface="Tahoma"/>
                <a:cs typeface="Tahoma"/>
              </a:rPr>
              <a:t>oportunidades</a:t>
            </a:r>
            <a:r>
              <a:rPr sz="1350" spc="-55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35" dirty="0">
                <a:solidFill>
                  <a:srgbClr val="60605C"/>
                </a:solidFill>
                <a:latin typeface="Tahoma"/>
                <a:cs typeface="Tahoma"/>
              </a:rPr>
              <a:t>de </a:t>
            </a:r>
            <a:r>
              <a:rPr sz="1350" spc="40" dirty="0">
                <a:solidFill>
                  <a:srgbClr val="60605C"/>
                </a:solidFill>
                <a:latin typeface="Tahoma"/>
                <a:cs typeface="Tahoma"/>
              </a:rPr>
              <a:t>inversión.</a:t>
            </a:r>
            <a:endParaRPr sz="135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550150" y="2868612"/>
            <a:ext cx="3218815" cy="14458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650" b="1" dirty="0">
                <a:solidFill>
                  <a:srgbClr val="60605C"/>
                </a:solidFill>
                <a:latin typeface="Tahoma"/>
                <a:cs typeface="Tahoma"/>
              </a:rPr>
              <a:t>Red</a:t>
            </a:r>
            <a:r>
              <a:rPr sz="1650" b="1" spc="-45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650" b="1" spc="50" dirty="0">
                <a:solidFill>
                  <a:srgbClr val="60605C"/>
                </a:solidFill>
                <a:latin typeface="Tahoma"/>
                <a:cs typeface="Tahoma"/>
              </a:rPr>
              <a:t>de</a:t>
            </a:r>
            <a:r>
              <a:rPr sz="1650" b="1" spc="-45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650" b="1" spc="-10" dirty="0">
                <a:solidFill>
                  <a:srgbClr val="60605C"/>
                </a:solidFill>
                <a:latin typeface="Tahoma"/>
                <a:cs typeface="Tahoma"/>
              </a:rPr>
              <a:t>Expertos</a:t>
            </a:r>
            <a:endParaRPr sz="1650">
              <a:latin typeface="Tahoma"/>
              <a:cs typeface="Tahoma"/>
            </a:endParaRPr>
          </a:p>
          <a:p>
            <a:pPr marL="12700" marR="5080">
              <a:lnSpc>
                <a:spcPct val="132700"/>
              </a:lnSpc>
              <a:spcBef>
                <a:spcPts val="565"/>
              </a:spcBef>
            </a:pPr>
            <a:r>
              <a:rPr sz="1350" spc="95" dirty="0">
                <a:solidFill>
                  <a:srgbClr val="60605C"/>
                </a:solidFill>
                <a:latin typeface="Tahoma"/>
                <a:cs typeface="Tahoma"/>
              </a:rPr>
              <a:t>Acceso</a:t>
            </a:r>
            <a:r>
              <a:rPr sz="1350" spc="-114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55" dirty="0">
                <a:solidFill>
                  <a:srgbClr val="60605C"/>
                </a:solidFill>
                <a:latin typeface="Tahoma"/>
                <a:cs typeface="Tahoma"/>
              </a:rPr>
              <a:t>directo</a:t>
            </a:r>
            <a:r>
              <a:rPr sz="1350" spc="-114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55" dirty="0">
                <a:solidFill>
                  <a:srgbClr val="60605C"/>
                </a:solidFill>
                <a:latin typeface="Tahoma"/>
                <a:cs typeface="Tahoma"/>
              </a:rPr>
              <a:t>a</a:t>
            </a:r>
            <a:r>
              <a:rPr sz="1350" spc="-11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45" dirty="0">
                <a:solidFill>
                  <a:srgbClr val="60605C"/>
                </a:solidFill>
                <a:latin typeface="Tahoma"/>
                <a:cs typeface="Tahoma"/>
              </a:rPr>
              <a:t>desarrolladores, </a:t>
            </a:r>
            <a:r>
              <a:rPr sz="1350" spc="70" dirty="0">
                <a:solidFill>
                  <a:srgbClr val="60605C"/>
                </a:solidFill>
                <a:latin typeface="Tahoma"/>
                <a:cs typeface="Tahoma"/>
              </a:rPr>
              <a:t>fondos</a:t>
            </a:r>
            <a:r>
              <a:rPr sz="1350" spc="-12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70" dirty="0">
                <a:solidFill>
                  <a:srgbClr val="60605C"/>
                </a:solidFill>
                <a:latin typeface="Tahoma"/>
                <a:cs typeface="Tahoma"/>
              </a:rPr>
              <a:t>de</a:t>
            </a:r>
            <a:r>
              <a:rPr sz="1350" spc="-114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45" dirty="0">
                <a:solidFill>
                  <a:srgbClr val="60605C"/>
                </a:solidFill>
                <a:latin typeface="Tahoma"/>
                <a:cs typeface="Tahoma"/>
              </a:rPr>
              <a:t>capital</a:t>
            </a:r>
            <a:r>
              <a:rPr sz="1350" spc="-12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70" dirty="0">
                <a:solidFill>
                  <a:srgbClr val="60605C"/>
                </a:solidFill>
                <a:latin typeface="Tahoma"/>
                <a:cs typeface="Tahoma"/>
              </a:rPr>
              <a:t>riesgo</a:t>
            </a:r>
            <a:r>
              <a:rPr sz="1350" spc="-114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85" dirty="0">
                <a:solidFill>
                  <a:srgbClr val="60605C"/>
                </a:solidFill>
                <a:latin typeface="Tahoma"/>
                <a:cs typeface="Tahoma"/>
              </a:rPr>
              <a:t>y</a:t>
            </a:r>
            <a:r>
              <a:rPr sz="1350" spc="-12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70" dirty="0">
                <a:solidFill>
                  <a:srgbClr val="60605C"/>
                </a:solidFill>
                <a:latin typeface="Tahoma"/>
                <a:cs typeface="Tahoma"/>
              </a:rPr>
              <a:t>actores</a:t>
            </a:r>
            <a:r>
              <a:rPr sz="1350" spc="-114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40" dirty="0">
                <a:solidFill>
                  <a:srgbClr val="60605C"/>
                </a:solidFill>
                <a:latin typeface="Tahoma"/>
                <a:cs typeface="Tahoma"/>
              </a:rPr>
              <a:t>clave </a:t>
            </a:r>
            <a:r>
              <a:rPr sz="1350" spc="55" dirty="0">
                <a:solidFill>
                  <a:srgbClr val="60605C"/>
                </a:solidFill>
                <a:latin typeface="Tahoma"/>
                <a:cs typeface="Tahoma"/>
              </a:rPr>
              <a:t>del</a:t>
            </a:r>
            <a:r>
              <a:rPr sz="1350" spc="-105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85" dirty="0">
                <a:solidFill>
                  <a:srgbClr val="60605C"/>
                </a:solidFill>
                <a:latin typeface="Tahoma"/>
                <a:cs typeface="Tahoma"/>
              </a:rPr>
              <a:t>ecosistema</a:t>
            </a:r>
            <a:r>
              <a:rPr sz="1350" spc="-105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60" dirty="0">
                <a:solidFill>
                  <a:srgbClr val="60605C"/>
                </a:solidFill>
                <a:latin typeface="Tahoma"/>
                <a:cs typeface="Tahoma"/>
              </a:rPr>
              <a:t>cripto</a:t>
            </a:r>
            <a:r>
              <a:rPr sz="1350" spc="-10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35" dirty="0">
                <a:solidFill>
                  <a:srgbClr val="60605C"/>
                </a:solidFill>
                <a:latin typeface="Tahoma"/>
                <a:cs typeface="Tahoma"/>
              </a:rPr>
              <a:t>para </a:t>
            </a:r>
            <a:r>
              <a:rPr sz="1350" spc="70" dirty="0">
                <a:solidFill>
                  <a:srgbClr val="60605C"/>
                </a:solidFill>
                <a:latin typeface="Tahoma"/>
                <a:cs typeface="Tahoma"/>
              </a:rPr>
              <a:t>oportunidades</a:t>
            </a:r>
            <a:r>
              <a:rPr sz="1350" spc="-114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50" dirty="0">
                <a:solidFill>
                  <a:srgbClr val="60605C"/>
                </a:solidFill>
                <a:latin typeface="Tahoma"/>
                <a:cs typeface="Tahoma"/>
              </a:rPr>
              <a:t>exclusivas.</a:t>
            </a:r>
            <a:endParaRPr sz="1350">
              <a:latin typeface="Tahoma"/>
              <a:cs typeface="Tahoma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161413C8-8256-4BBE-A2F0-C014F2D8EC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-5092"/>
            <a:ext cx="1371600" cy="13716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1430000" cy="6524625"/>
          </a:xfrm>
          <a:custGeom>
            <a:avLst/>
            <a:gdLst/>
            <a:ahLst/>
            <a:cxnLst/>
            <a:rect l="l" t="t" r="r" b="b"/>
            <a:pathLst>
              <a:path w="11430000" h="6524625">
                <a:moveTo>
                  <a:pt x="11430000" y="0"/>
                </a:moveTo>
                <a:lnTo>
                  <a:pt x="0" y="0"/>
                </a:lnTo>
                <a:lnTo>
                  <a:pt x="0" y="6524625"/>
                </a:lnTo>
                <a:lnTo>
                  <a:pt x="11430000" y="6524625"/>
                </a:lnTo>
                <a:lnTo>
                  <a:pt x="11430000" y="0"/>
                </a:lnTo>
                <a:close/>
              </a:path>
            </a:pathLst>
          </a:custGeom>
          <a:solidFill>
            <a:srgbClr val="FCFC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/>
              <a:t>Gestión</a:t>
            </a:r>
            <a:r>
              <a:rPr spc="-10" dirty="0"/>
              <a:t> </a:t>
            </a:r>
            <a:r>
              <a:rPr dirty="0"/>
              <a:t>Patrimonial</a:t>
            </a:r>
            <a:r>
              <a:rPr spc="-10" dirty="0"/>
              <a:t> </a:t>
            </a:r>
            <a:r>
              <a:rPr spc="60" dirty="0"/>
              <a:t>a</a:t>
            </a:r>
            <a:r>
              <a:rPr spc="-10" dirty="0"/>
              <a:t> </a:t>
            </a:r>
            <a:r>
              <a:rPr dirty="0"/>
              <a:t>Largo</a:t>
            </a:r>
            <a:r>
              <a:rPr spc="-10" dirty="0"/>
              <a:t> </a:t>
            </a:r>
            <a:r>
              <a:rPr spc="50" dirty="0"/>
              <a:t>Plazo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87375" y="1368425"/>
            <a:ext cx="9742805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spc="70" dirty="0">
                <a:solidFill>
                  <a:srgbClr val="60605C"/>
                </a:solidFill>
                <a:latin typeface="Tahoma"/>
                <a:cs typeface="Tahoma"/>
              </a:rPr>
              <a:t>Construyendo</a:t>
            </a:r>
            <a:r>
              <a:rPr sz="1350" spc="-11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65" dirty="0">
                <a:solidFill>
                  <a:srgbClr val="60605C"/>
                </a:solidFill>
                <a:latin typeface="Tahoma"/>
                <a:cs typeface="Tahoma"/>
              </a:rPr>
              <a:t>riqueza</a:t>
            </a:r>
            <a:r>
              <a:rPr sz="1350" spc="-11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65" dirty="0">
                <a:solidFill>
                  <a:srgbClr val="60605C"/>
                </a:solidFill>
                <a:latin typeface="Tahoma"/>
                <a:cs typeface="Tahoma"/>
              </a:rPr>
              <a:t>generacional</a:t>
            </a:r>
            <a:r>
              <a:rPr sz="1350" spc="-11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95" dirty="0">
                <a:solidFill>
                  <a:srgbClr val="60605C"/>
                </a:solidFill>
                <a:latin typeface="Tahoma"/>
                <a:cs typeface="Tahoma"/>
              </a:rPr>
              <a:t>con</a:t>
            </a:r>
            <a:r>
              <a:rPr sz="1350" spc="-11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75" dirty="0">
                <a:solidFill>
                  <a:srgbClr val="60605C"/>
                </a:solidFill>
                <a:latin typeface="Tahoma"/>
                <a:cs typeface="Tahoma"/>
              </a:rPr>
              <a:t>visión</a:t>
            </a:r>
            <a:r>
              <a:rPr sz="1350" spc="-105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55" dirty="0">
                <a:solidFill>
                  <a:srgbClr val="60605C"/>
                </a:solidFill>
                <a:latin typeface="Tahoma"/>
                <a:cs typeface="Tahoma"/>
              </a:rPr>
              <a:t>estratégica</a:t>
            </a:r>
            <a:r>
              <a:rPr sz="1350" spc="-11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85" dirty="0">
                <a:solidFill>
                  <a:srgbClr val="60605C"/>
                </a:solidFill>
                <a:latin typeface="Tahoma"/>
                <a:cs typeface="Tahoma"/>
              </a:rPr>
              <a:t>y</a:t>
            </a:r>
            <a:r>
              <a:rPr sz="1350" spc="-11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65" dirty="0">
                <a:solidFill>
                  <a:srgbClr val="60605C"/>
                </a:solidFill>
                <a:latin typeface="Tahoma"/>
                <a:cs typeface="Tahoma"/>
              </a:rPr>
              <a:t>disciplina</a:t>
            </a:r>
            <a:r>
              <a:rPr sz="1350" spc="-11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60" dirty="0">
                <a:solidFill>
                  <a:srgbClr val="60605C"/>
                </a:solidFill>
                <a:latin typeface="Tahoma"/>
                <a:cs typeface="Tahoma"/>
              </a:rPr>
              <a:t>probada</a:t>
            </a:r>
            <a:r>
              <a:rPr sz="1350" spc="-105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55" dirty="0">
                <a:solidFill>
                  <a:srgbClr val="60605C"/>
                </a:solidFill>
                <a:latin typeface="Tahoma"/>
                <a:cs typeface="Tahoma"/>
              </a:rPr>
              <a:t>a</a:t>
            </a:r>
            <a:r>
              <a:rPr sz="1350" spc="-11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55" dirty="0">
                <a:solidFill>
                  <a:srgbClr val="60605C"/>
                </a:solidFill>
                <a:latin typeface="Tahoma"/>
                <a:cs typeface="Tahoma"/>
              </a:rPr>
              <a:t>través</a:t>
            </a:r>
            <a:r>
              <a:rPr sz="1350" spc="-11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70" dirty="0">
                <a:solidFill>
                  <a:srgbClr val="60605C"/>
                </a:solidFill>
                <a:latin typeface="Tahoma"/>
                <a:cs typeface="Tahoma"/>
              </a:rPr>
              <a:t>de</a:t>
            </a:r>
            <a:r>
              <a:rPr sz="1350" spc="-11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75" dirty="0">
                <a:solidFill>
                  <a:srgbClr val="60605C"/>
                </a:solidFill>
                <a:latin typeface="Tahoma"/>
                <a:cs typeface="Tahoma"/>
              </a:rPr>
              <a:t>múltiples</a:t>
            </a:r>
            <a:r>
              <a:rPr sz="1350" spc="-105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80" dirty="0">
                <a:solidFill>
                  <a:srgbClr val="60605C"/>
                </a:solidFill>
                <a:latin typeface="Tahoma"/>
                <a:cs typeface="Tahoma"/>
              </a:rPr>
              <a:t>ciclos</a:t>
            </a:r>
            <a:r>
              <a:rPr sz="1350" spc="-11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70" dirty="0">
                <a:solidFill>
                  <a:srgbClr val="60605C"/>
                </a:solidFill>
                <a:latin typeface="Tahoma"/>
                <a:cs typeface="Tahoma"/>
              </a:rPr>
              <a:t>de</a:t>
            </a:r>
            <a:r>
              <a:rPr sz="1350" spc="-11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50" dirty="0">
                <a:solidFill>
                  <a:srgbClr val="60605C"/>
                </a:solidFill>
                <a:latin typeface="Tahoma"/>
                <a:cs typeface="Tahoma"/>
              </a:rPr>
              <a:t>mercado.</a:t>
            </a:r>
            <a:endParaRPr sz="1350">
              <a:latin typeface="Tahoma"/>
              <a:cs typeface="Tahom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031587" y="1819275"/>
            <a:ext cx="876300" cy="4229100"/>
            <a:chOff x="5031587" y="1819275"/>
            <a:chExt cx="876300" cy="4229100"/>
          </a:xfrm>
        </p:grpSpPr>
        <p:sp>
          <p:nvSpPr>
            <p:cNvPr id="6" name="object 6"/>
            <p:cNvSpPr/>
            <p:nvPr/>
          </p:nvSpPr>
          <p:spPr>
            <a:xfrm>
              <a:off x="5031588" y="1819275"/>
              <a:ext cx="693420" cy="4229100"/>
            </a:xfrm>
            <a:custGeom>
              <a:avLst/>
              <a:gdLst/>
              <a:ahLst/>
              <a:cxnLst/>
              <a:rect l="l" t="t" r="r" b="b"/>
              <a:pathLst>
                <a:path w="693420" h="4229100">
                  <a:moveTo>
                    <a:pt x="514350" y="187871"/>
                  </a:moveTo>
                  <a:lnTo>
                    <a:pt x="513410" y="185623"/>
                  </a:lnTo>
                  <a:lnTo>
                    <a:pt x="509689" y="181902"/>
                  </a:lnTo>
                  <a:lnTo>
                    <a:pt x="507453" y="180975"/>
                  </a:lnTo>
                  <a:lnTo>
                    <a:pt x="6883" y="180975"/>
                  </a:lnTo>
                  <a:lnTo>
                    <a:pt x="4648" y="181902"/>
                  </a:lnTo>
                  <a:lnTo>
                    <a:pt x="927" y="185623"/>
                  </a:lnTo>
                  <a:lnTo>
                    <a:pt x="0" y="187871"/>
                  </a:lnTo>
                  <a:lnTo>
                    <a:pt x="0" y="190500"/>
                  </a:lnTo>
                  <a:lnTo>
                    <a:pt x="0" y="193128"/>
                  </a:lnTo>
                  <a:lnTo>
                    <a:pt x="927" y="195376"/>
                  </a:lnTo>
                  <a:lnTo>
                    <a:pt x="4648" y="199097"/>
                  </a:lnTo>
                  <a:lnTo>
                    <a:pt x="6883" y="200025"/>
                  </a:lnTo>
                  <a:lnTo>
                    <a:pt x="507453" y="200025"/>
                  </a:lnTo>
                  <a:lnTo>
                    <a:pt x="509689" y="199097"/>
                  </a:lnTo>
                  <a:lnTo>
                    <a:pt x="513410" y="195376"/>
                  </a:lnTo>
                  <a:lnTo>
                    <a:pt x="514350" y="193128"/>
                  </a:lnTo>
                  <a:lnTo>
                    <a:pt x="514350" y="187871"/>
                  </a:lnTo>
                  <a:close/>
                </a:path>
                <a:path w="693420" h="4229100">
                  <a:moveTo>
                    <a:pt x="692937" y="6896"/>
                  </a:moveTo>
                  <a:lnTo>
                    <a:pt x="692010" y="4648"/>
                  </a:lnTo>
                  <a:lnTo>
                    <a:pt x="688289" y="927"/>
                  </a:lnTo>
                  <a:lnTo>
                    <a:pt x="686041" y="0"/>
                  </a:lnTo>
                  <a:lnTo>
                    <a:pt x="680783" y="0"/>
                  </a:lnTo>
                  <a:lnTo>
                    <a:pt x="678535" y="927"/>
                  </a:lnTo>
                  <a:lnTo>
                    <a:pt x="674801" y="4648"/>
                  </a:lnTo>
                  <a:lnTo>
                    <a:pt x="673887" y="6896"/>
                  </a:lnTo>
                  <a:lnTo>
                    <a:pt x="673887" y="4219575"/>
                  </a:lnTo>
                  <a:lnTo>
                    <a:pt x="673887" y="4222204"/>
                  </a:lnTo>
                  <a:lnTo>
                    <a:pt x="674801" y="4224452"/>
                  </a:lnTo>
                  <a:lnTo>
                    <a:pt x="678535" y="4228173"/>
                  </a:lnTo>
                  <a:lnTo>
                    <a:pt x="680783" y="4229100"/>
                  </a:lnTo>
                  <a:lnTo>
                    <a:pt x="686041" y="4229100"/>
                  </a:lnTo>
                  <a:lnTo>
                    <a:pt x="688289" y="4228173"/>
                  </a:lnTo>
                  <a:lnTo>
                    <a:pt x="692010" y="4224452"/>
                  </a:lnTo>
                  <a:lnTo>
                    <a:pt x="692937" y="4222204"/>
                  </a:lnTo>
                  <a:lnTo>
                    <a:pt x="692937" y="6896"/>
                  </a:lnTo>
                  <a:close/>
                </a:path>
              </a:pathLst>
            </a:custGeom>
            <a:solidFill>
              <a:srgbClr val="D6D0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526887" y="1819275"/>
              <a:ext cx="381000" cy="381000"/>
            </a:xfrm>
            <a:custGeom>
              <a:avLst/>
              <a:gdLst/>
              <a:ahLst/>
              <a:cxnLst/>
              <a:rect l="l" t="t" r="r" b="b"/>
              <a:pathLst>
                <a:path w="381000" h="381000">
                  <a:moveTo>
                    <a:pt x="362407" y="0"/>
                  </a:moveTo>
                  <a:lnTo>
                    <a:pt x="18580" y="0"/>
                  </a:lnTo>
                  <a:lnTo>
                    <a:pt x="15849" y="546"/>
                  </a:lnTo>
                  <a:lnTo>
                    <a:pt x="0" y="18592"/>
                  </a:lnTo>
                  <a:lnTo>
                    <a:pt x="0" y="359562"/>
                  </a:lnTo>
                  <a:lnTo>
                    <a:pt x="0" y="362407"/>
                  </a:lnTo>
                  <a:lnTo>
                    <a:pt x="18580" y="381000"/>
                  </a:lnTo>
                  <a:lnTo>
                    <a:pt x="362407" y="381000"/>
                  </a:lnTo>
                  <a:lnTo>
                    <a:pt x="381000" y="362407"/>
                  </a:lnTo>
                  <a:lnTo>
                    <a:pt x="381000" y="18592"/>
                  </a:lnTo>
                  <a:lnTo>
                    <a:pt x="365137" y="546"/>
                  </a:lnTo>
                  <a:lnTo>
                    <a:pt x="362407" y="0"/>
                  </a:lnTo>
                  <a:close/>
                </a:path>
              </a:pathLst>
            </a:custGeom>
            <a:solidFill>
              <a:srgbClr val="F0EA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643664" y="1845869"/>
            <a:ext cx="142875" cy="3340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b="1" spc="-409" dirty="0">
                <a:solidFill>
                  <a:srgbClr val="60605C"/>
                </a:solidFill>
                <a:latin typeface="Tahoma"/>
                <a:cs typeface="Tahoma"/>
              </a:rPr>
              <a:t>1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53319" y="1868490"/>
            <a:ext cx="4117340" cy="11791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44170">
              <a:lnSpc>
                <a:spcPct val="100000"/>
              </a:lnSpc>
              <a:spcBef>
                <a:spcPts val="135"/>
              </a:spcBef>
            </a:pPr>
            <a:r>
              <a:rPr sz="1650" b="1" dirty="0">
                <a:solidFill>
                  <a:srgbClr val="60605C"/>
                </a:solidFill>
                <a:latin typeface="Tahoma"/>
                <a:cs typeface="Tahoma"/>
              </a:rPr>
              <a:t>Portafolios</a:t>
            </a:r>
            <a:r>
              <a:rPr sz="1650" b="1" spc="4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650" b="1" spc="-45" dirty="0">
                <a:solidFill>
                  <a:srgbClr val="60605C"/>
                </a:solidFill>
                <a:latin typeface="Tahoma"/>
                <a:cs typeface="Tahoma"/>
              </a:rPr>
              <a:t>"HODL"</a:t>
            </a:r>
            <a:r>
              <a:rPr sz="1650" b="1" spc="4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650" b="1" spc="-10" dirty="0">
                <a:solidFill>
                  <a:srgbClr val="60605C"/>
                </a:solidFill>
                <a:latin typeface="Tahoma"/>
                <a:cs typeface="Tahoma"/>
              </a:rPr>
              <a:t>Generacionales</a:t>
            </a:r>
            <a:endParaRPr sz="1650">
              <a:latin typeface="Tahoma"/>
              <a:cs typeface="Tahoma"/>
            </a:endParaRPr>
          </a:p>
          <a:p>
            <a:pPr marL="93345" marR="5080" indent="-81280" algn="r">
              <a:lnSpc>
                <a:spcPct val="134300"/>
              </a:lnSpc>
              <a:spcBef>
                <a:spcPts val="540"/>
              </a:spcBef>
            </a:pPr>
            <a:r>
              <a:rPr sz="1350" spc="65" dirty="0">
                <a:solidFill>
                  <a:srgbClr val="60605C"/>
                </a:solidFill>
                <a:latin typeface="Tahoma"/>
                <a:cs typeface="Tahoma"/>
              </a:rPr>
              <a:t>Enfoque</a:t>
            </a:r>
            <a:r>
              <a:rPr sz="1350" spc="-114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85" dirty="0">
                <a:solidFill>
                  <a:srgbClr val="60605C"/>
                </a:solidFill>
                <a:latin typeface="Tahoma"/>
                <a:cs typeface="Tahoma"/>
              </a:rPr>
              <a:t>en</a:t>
            </a:r>
            <a:r>
              <a:rPr sz="1350" spc="-114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65" dirty="0">
                <a:solidFill>
                  <a:srgbClr val="60605C"/>
                </a:solidFill>
                <a:latin typeface="Tahoma"/>
                <a:cs typeface="Tahoma"/>
              </a:rPr>
              <a:t>Bitcoin</a:t>
            </a:r>
            <a:r>
              <a:rPr sz="1350" spc="-11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85" dirty="0">
                <a:solidFill>
                  <a:srgbClr val="60605C"/>
                </a:solidFill>
                <a:latin typeface="Tahoma"/>
                <a:cs typeface="Tahoma"/>
              </a:rPr>
              <a:t>y</a:t>
            </a:r>
            <a:r>
              <a:rPr sz="1350" spc="-114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75" dirty="0">
                <a:solidFill>
                  <a:srgbClr val="60605C"/>
                </a:solidFill>
                <a:latin typeface="Tahoma"/>
                <a:cs typeface="Tahoma"/>
              </a:rPr>
              <a:t>Ethereum</a:t>
            </a:r>
            <a:r>
              <a:rPr sz="1350" spc="-11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55" dirty="0">
                <a:solidFill>
                  <a:srgbClr val="60605C"/>
                </a:solidFill>
                <a:latin typeface="Tahoma"/>
                <a:cs typeface="Tahoma"/>
              </a:rPr>
              <a:t>para</a:t>
            </a:r>
            <a:r>
              <a:rPr sz="1350" spc="-114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75" dirty="0">
                <a:solidFill>
                  <a:srgbClr val="60605C"/>
                </a:solidFill>
                <a:latin typeface="Tahoma"/>
                <a:cs typeface="Tahoma"/>
              </a:rPr>
              <a:t>horizontes</a:t>
            </a:r>
            <a:r>
              <a:rPr sz="1350" spc="-11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45" dirty="0">
                <a:solidFill>
                  <a:srgbClr val="60605C"/>
                </a:solidFill>
                <a:latin typeface="Tahoma"/>
                <a:cs typeface="Tahoma"/>
              </a:rPr>
              <a:t>de </a:t>
            </a:r>
            <a:r>
              <a:rPr sz="1350" spc="-55" dirty="0">
                <a:solidFill>
                  <a:srgbClr val="60605C"/>
                </a:solidFill>
                <a:latin typeface="Tahoma"/>
                <a:cs typeface="Tahoma"/>
              </a:rPr>
              <a:t>10+</a:t>
            </a:r>
            <a:r>
              <a:rPr sz="1350" spc="-6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dirty="0">
                <a:solidFill>
                  <a:srgbClr val="60605C"/>
                </a:solidFill>
                <a:latin typeface="Tahoma"/>
                <a:cs typeface="Tahoma"/>
              </a:rPr>
              <a:t>años,</a:t>
            </a:r>
            <a:r>
              <a:rPr sz="1350" spc="-6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70" dirty="0">
                <a:solidFill>
                  <a:srgbClr val="60605C"/>
                </a:solidFill>
                <a:latin typeface="Tahoma"/>
                <a:cs typeface="Tahoma"/>
              </a:rPr>
              <a:t>aprovechando</a:t>
            </a:r>
            <a:r>
              <a:rPr sz="1350" spc="-6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dirty="0">
                <a:solidFill>
                  <a:srgbClr val="60605C"/>
                </a:solidFill>
                <a:latin typeface="Tahoma"/>
                <a:cs typeface="Tahoma"/>
              </a:rPr>
              <a:t>el</a:t>
            </a:r>
            <a:r>
              <a:rPr sz="1350" spc="-6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50" dirty="0">
                <a:solidFill>
                  <a:srgbClr val="60605C"/>
                </a:solidFill>
                <a:latin typeface="Tahoma"/>
                <a:cs typeface="Tahoma"/>
              </a:rPr>
              <a:t>efecto</a:t>
            </a:r>
            <a:r>
              <a:rPr sz="1350" spc="-6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90" dirty="0">
                <a:solidFill>
                  <a:srgbClr val="60605C"/>
                </a:solidFill>
                <a:latin typeface="Tahoma"/>
                <a:cs typeface="Tahoma"/>
              </a:rPr>
              <a:t>compuesto</a:t>
            </a:r>
            <a:r>
              <a:rPr sz="1350" spc="-6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85" dirty="0">
                <a:solidFill>
                  <a:srgbClr val="60605C"/>
                </a:solidFill>
                <a:latin typeface="Tahoma"/>
                <a:cs typeface="Tahoma"/>
              </a:rPr>
              <a:t>y</a:t>
            </a:r>
            <a:r>
              <a:rPr sz="1350" spc="-6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-25" dirty="0">
                <a:solidFill>
                  <a:srgbClr val="60605C"/>
                </a:solidFill>
                <a:latin typeface="Tahoma"/>
                <a:cs typeface="Tahoma"/>
              </a:rPr>
              <a:t>la</a:t>
            </a:r>
            <a:endParaRPr sz="1350">
              <a:latin typeface="Tahoma"/>
              <a:cs typeface="Tahoma"/>
            </a:endParaRPr>
          </a:p>
          <a:p>
            <a:pPr marR="5080" algn="r">
              <a:lnSpc>
                <a:spcPct val="100000"/>
              </a:lnSpc>
              <a:spcBef>
                <a:spcPts val="555"/>
              </a:spcBef>
            </a:pPr>
            <a:r>
              <a:rPr sz="1350" spc="70" dirty="0">
                <a:solidFill>
                  <a:srgbClr val="60605C"/>
                </a:solidFill>
                <a:latin typeface="Tahoma"/>
                <a:cs typeface="Tahoma"/>
              </a:rPr>
              <a:t>adopción</a:t>
            </a:r>
            <a:r>
              <a:rPr sz="1350" spc="-9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55" dirty="0">
                <a:solidFill>
                  <a:srgbClr val="60605C"/>
                </a:solidFill>
                <a:latin typeface="Tahoma"/>
                <a:cs typeface="Tahoma"/>
              </a:rPr>
              <a:t>institucional</a:t>
            </a:r>
            <a:r>
              <a:rPr sz="1350" spc="-9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40" dirty="0">
                <a:solidFill>
                  <a:srgbClr val="60605C"/>
                </a:solidFill>
                <a:latin typeface="Tahoma"/>
                <a:cs typeface="Tahoma"/>
              </a:rPr>
              <a:t>creciente.</a:t>
            </a:r>
            <a:endParaRPr sz="1350">
              <a:latin typeface="Tahoma"/>
              <a:cs typeface="Tahoma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5522125" y="2847975"/>
            <a:ext cx="885825" cy="381000"/>
            <a:chOff x="5522125" y="2847975"/>
            <a:chExt cx="885825" cy="381000"/>
          </a:xfrm>
        </p:grpSpPr>
        <p:sp>
          <p:nvSpPr>
            <p:cNvPr id="11" name="object 11"/>
            <p:cNvSpPr/>
            <p:nvPr/>
          </p:nvSpPr>
          <p:spPr>
            <a:xfrm>
              <a:off x="5893600" y="3028950"/>
              <a:ext cx="514350" cy="19050"/>
            </a:xfrm>
            <a:custGeom>
              <a:avLst/>
              <a:gdLst/>
              <a:ahLst/>
              <a:cxnLst/>
              <a:rect l="l" t="t" r="r" b="b"/>
              <a:pathLst>
                <a:path w="514350" h="19050">
                  <a:moveTo>
                    <a:pt x="507453" y="0"/>
                  </a:moveTo>
                  <a:lnTo>
                    <a:pt x="6883" y="0"/>
                  </a:lnTo>
                  <a:lnTo>
                    <a:pt x="4648" y="927"/>
                  </a:lnTo>
                  <a:lnTo>
                    <a:pt x="927" y="4648"/>
                  </a:lnTo>
                  <a:lnTo>
                    <a:pt x="0" y="6896"/>
                  </a:lnTo>
                  <a:lnTo>
                    <a:pt x="0" y="9525"/>
                  </a:lnTo>
                  <a:lnTo>
                    <a:pt x="0" y="12153"/>
                  </a:lnTo>
                  <a:lnTo>
                    <a:pt x="927" y="14401"/>
                  </a:lnTo>
                  <a:lnTo>
                    <a:pt x="4648" y="18122"/>
                  </a:lnTo>
                  <a:lnTo>
                    <a:pt x="6883" y="19050"/>
                  </a:lnTo>
                  <a:lnTo>
                    <a:pt x="507453" y="19050"/>
                  </a:lnTo>
                  <a:lnTo>
                    <a:pt x="509689" y="18122"/>
                  </a:lnTo>
                  <a:lnTo>
                    <a:pt x="513410" y="14401"/>
                  </a:lnTo>
                  <a:lnTo>
                    <a:pt x="514350" y="12153"/>
                  </a:lnTo>
                  <a:lnTo>
                    <a:pt x="514350" y="6896"/>
                  </a:lnTo>
                  <a:lnTo>
                    <a:pt x="513410" y="4648"/>
                  </a:lnTo>
                  <a:lnTo>
                    <a:pt x="509689" y="927"/>
                  </a:lnTo>
                  <a:lnTo>
                    <a:pt x="507453" y="0"/>
                  </a:lnTo>
                  <a:close/>
                </a:path>
              </a:pathLst>
            </a:custGeom>
            <a:solidFill>
              <a:srgbClr val="D6D0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522125" y="2847975"/>
              <a:ext cx="390525" cy="381000"/>
            </a:xfrm>
            <a:custGeom>
              <a:avLst/>
              <a:gdLst/>
              <a:ahLst/>
              <a:cxnLst/>
              <a:rect l="l" t="t" r="r" b="b"/>
              <a:pathLst>
                <a:path w="390525" h="381000">
                  <a:moveTo>
                    <a:pt x="371932" y="0"/>
                  </a:moveTo>
                  <a:lnTo>
                    <a:pt x="18580" y="0"/>
                  </a:lnTo>
                  <a:lnTo>
                    <a:pt x="15849" y="546"/>
                  </a:lnTo>
                  <a:lnTo>
                    <a:pt x="0" y="18592"/>
                  </a:lnTo>
                  <a:lnTo>
                    <a:pt x="0" y="359562"/>
                  </a:lnTo>
                  <a:lnTo>
                    <a:pt x="0" y="362407"/>
                  </a:lnTo>
                  <a:lnTo>
                    <a:pt x="18580" y="381000"/>
                  </a:lnTo>
                  <a:lnTo>
                    <a:pt x="371932" y="381000"/>
                  </a:lnTo>
                  <a:lnTo>
                    <a:pt x="390525" y="362407"/>
                  </a:lnTo>
                  <a:lnTo>
                    <a:pt x="390525" y="18592"/>
                  </a:lnTo>
                  <a:lnTo>
                    <a:pt x="374662" y="546"/>
                  </a:lnTo>
                  <a:lnTo>
                    <a:pt x="371932" y="0"/>
                  </a:lnTo>
                  <a:close/>
                </a:path>
              </a:pathLst>
            </a:custGeom>
            <a:solidFill>
              <a:srgbClr val="F0EA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5615825" y="2874569"/>
            <a:ext cx="198755" cy="3340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b="1" spc="25" dirty="0">
                <a:solidFill>
                  <a:srgbClr val="60605C"/>
                </a:solidFill>
                <a:latin typeface="Tahoma"/>
                <a:cs typeface="Tahoma"/>
              </a:rPr>
              <a:t>2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559544" y="2897190"/>
            <a:ext cx="4206875" cy="11791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650" b="1" dirty="0">
                <a:solidFill>
                  <a:srgbClr val="60605C"/>
                </a:solidFill>
                <a:latin typeface="Tahoma"/>
                <a:cs typeface="Tahoma"/>
              </a:rPr>
              <a:t>Estrategias</a:t>
            </a:r>
            <a:r>
              <a:rPr sz="1650" b="1" spc="95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650" b="1" spc="50" dirty="0">
                <a:solidFill>
                  <a:srgbClr val="60605C"/>
                </a:solidFill>
                <a:latin typeface="Tahoma"/>
                <a:cs typeface="Tahoma"/>
              </a:rPr>
              <a:t>de</a:t>
            </a:r>
            <a:r>
              <a:rPr sz="1650" b="1" spc="10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650" b="1" dirty="0">
                <a:solidFill>
                  <a:srgbClr val="60605C"/>
                </a:solidFill>
                <a:latin typeface="Tahoma"/>
                <a:cs typeface="Tahoma"/>
              </a:rPr>
              <a:t>Salida</a:t>
            </a:r>
            <a:r>
              <a:rPr sz="1650" b="1" spc="10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650" b="1" spc="55" dirty="0">
                <a:solidFill>
                  <a:srgbClr val="60605C"/>
                </a:solidFill>
                <a:latin typeface="Tahoma"/>
                <a:cs typeface="Tahoma"/>
              </a:rPr>
              <a:t>Escalonadas</a:t>
            </a:r>
            <a:endParaRPr sz="1650">
              <a:latin typeface="Tahoma"/>
              <a:cs typeface="Tahoma"/>
            </a:endParaRPr>
          </a:p>
          <a:p>
            <a:pPr marL="12700" marR="5080">
              <a:lnSpc>
                <a:spcPct val="134300"/>
              </a:lnSpc>
              <a:spcBef>
                <a:spcPts val="540"/>
              </a:spcBef>
            </a:pPr>
            <a:r>
              <a:rPr sz="1350" spc="75" dirty="0">
                <a:solidFill>
                  <a:srgbClr val="60605C"/>
                </a:solidFill>
                <a:latin typeface="Tahoma"/>
                <a:cs typeface="Tahoma"/>
              </a:rPr>
              <a:t>Planes</a:t>
            </a:r>
            <a:r>
              <a:rPr sz="1350" spc="-114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70" dirty="0">
                <a:solidFill>
                  <a:srgbClr val="60605C"/>
                </a:solidFill>
                <a:latin typeface="Tahoma"/>
                <a:cs typeface="Tahoma"/>
              </a:rPr>
              <a:t>estructurados</a:t>
            </a:r>
            <a:r>
              <a:rPr sz="1350" spc="-11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55" dirty="0">
                <a:solidFill>
                  <a:srgbClr val="60605C"/>
                </a:solidFill>
                <a:latin typeface="Tahoma"/>
                <a:cs typeface="Tahoma"/>
              </a:rPr>
              <a:t>para</a:t>
            </a:r>
            <a:r>
              <a:rPr sz="1350" spc="-11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75" dirty="0">
                <a:solidFill>
                  <a:srgbClr val="60605C"/>
                </a:solidFill>
                <a:latin typeface="Tahoma"/>
                <a:cs typeface="Tahoma"/>
              </a:rPr>
              <a:t>tomar</a:t>
            </a:r>
            <a:r>
              <a:rPr sz="1350" spc="-11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80" dirty="0">
                <a:solidFill>
                  <a:srgbClr val="60605C"/>
                </a:solidFill>
                <a:latin typeface="Tahoma"/>
                <a:cs typeface="Tahoma"/>
              </a:rPr>
              <a:t>ganancias</a:t>
            </a:r>
            <a:r>
              <a:rPr sz="1350" spc="-114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60" dirty="0">
                <a:solidFill>
                  <a:srgbClr val="60605C"/>
                </a:solidFill>
                <a:latin typeface="Tahoma"/>
                <a:cs typeface="Tahoma"/>
              </a:rPr>
              <a:t>en </a:t>
            </a:r>
            <a:r>
              <a:rPr sz="1350" spc="90" dirty="0">
                <a:solidFill>
                  <a:srgbClr val="60605C"/>
                </a:solidFill>
                <a:latin typeface="Tahoma"/>
                <a:cs typeface="Tahoma"/>
              </a:rPr>
              <a:t>mercados</a:t>
            </a:r>
            <a:r>
              <a:rPr sz="1350" spc="-75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70" dirty="0">
                <a:solidFill>
                  <a:srgbClr val="60605C"/>
                </a:solidFill>
                <a:latin typeface="Tahoma"/>
                <a:cs typeface="Tahoma"/>
              </a:rPr>
              <a:t>alcistas</a:t>
            </a:r>
            <a:r>
              <a:rPr sz="1350" spc="-75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85" dirty="0">
                <a:solidFill>
                  <a:srgbClr val="60605C"/>
                </a:solidFill>
                <a:latin typeface="Tahoma"/>
                <a:cs typeface="Tahoma"/>
              </a:rPr>
              <a:t>sin</a:t>
            </a:r>
            <a:r>
              <a:rPr sz="1350" spc="-75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dirty="0">
                <a:solidFill>
                  <a:srgbClr val="60605C"/>
                </a:solidFill>
                <a:latin typeface="Tahoma"/>
                <a:cs typeface="Tahoma"/>
              </a:rPr>
              <a:t>dejar</a:t>
            </a:r>
            <a:r>
              <a:rPr sz="1350" spc="-75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60" dirty="0">
                <a:solidFill>
                  <a:srgbClr val="60605C"/>
                </a:solidFill>
                <a:latin typeface="Tahoma"/>
                <a:cs typeface="Tahoma"/>
              </a:rPr>
              <a:t>dinero</a:t>
            </a:r>
            <a:r>
              <a:rPr sz="1350" spc="-75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75" dirty="0">
                <a:solidFill>
                  <a:srgbClr val="60605C"/>
                </a:solidFill>
                <a:latin typeface="Tahoma"/>
                <a:cs typeface="Tahoma"/>
              </a:rPr>
              <a:t>sobre</a:t>
            </a:r>
            <a:r>
              <a:rPr sz="1350" spc="-75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dirty="0">
                <a:solidFill>
                  <a:srgbClr val="60605C"/>
                </a:solidFill>
                <a:latin typeface="Tahoma"/>
                <a:cs typeface="Tahoma"/>
              </a:rPr>
              <a:t>la</a:t>
            </a:r>
            <a:r>
              <a:rPr sz="1350" spc="-75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114" dirty="0">
                <a:solidFill>
                  <a:srgbClr val="60605C"/>
                </a:solidFill>
                <a:latin typeface="Tahoma"/>
                <a:cs typeface="Tahoma"/>
              </a:rPr>
              <a:t>mesa</a:t>
            </a:r>
            <a:r>
              <a:rPr sz="1350" spc="-75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35" dirty="0">
                <a:solidFill>
                  <a:srgbClr val="60605C"/>
                </a:solidFill>
                <a:latin typeface="Tahoma"/>
                <a:cs typeface="Tahoma"/>
              </a:rPr>
              <a:t>ni </a:t>
            </a:r>
            <a:r>
              <a:rPr sz="1350" spc="55" dirty="0">
                <a:solidFill>
                  <a:srgbClr val="60605C"/>
                </a:solidFill>
                <a:latin typeface="Tahoma"/>
                <a:cs typeface="Tahoma"/>
              </a:rPr>
              <a:t>salir</a:t>
            </a:r>
            <a:r>
              <a:rPr sz="1350" spc="-11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85" dirty="0">
                <a:solidFill>
                  <a:srgbClr val="60605C"/>
                </a:solidFill>
                <a:latin typeface="Tahoma"/>
                <a:cs typeface="Tahoma"/>
              </a:rPr>
              <a:t>demasiado</a:t>
            </a:r>
            <a:r>
              <a:rPr sz="1350" spc="-11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-10" dirty="0">
                <a:solidFill>
                  <a:srgbClr val="60605C"/>
                </a:solidFill>
                <a:latin typeface="Tahoma"/>
                <a:cs typeface="Tahoma"/>
              </a:rPr>
              <a:t>pronto.</a:t>
            </a:r>
            <a:endParaRPr sz="1350">
              <a:latin typeface="Tahoma"/>
              <a:cs typeface="Tahoma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5031587" y="3733800"/>
            <a:ext cx="876300" cy="390525"/>
            <a:chOff x="5031587" y="3733800"/>
            <a:chExt cx="876300" cy="390525"/>
          </a:xfrm>
        </p:grpSpPr>
        <p:sp>
          <p:nvSpPr>
            <p:cNvPr id="16" name="object 16"/>
            <p:cNvSpPr/>
            <p:nvPr/>
          </p:nvSpPr>
          <p:spPr>
            <a:xfrm>
              <a:off x="5031587" y="3914775"/>
              <a:ext cx="514350" cy="19050"/>
            </a:xfrm>
            <a:custGeom>
              <a:avLst/>
              <a:gdLst/>
              <a:ahLst/>
              <a:cxnLst/>
              <a:rect l="l" t="t" r="r" b="b"/>
              <a:pathLst>
                <a:path w="514350" h="19050">
                  <a:moveTo>
                    <a:pt x="507453" y="0"/>
                  </a:moveTo>
                  <a:lnTo>
                    <a:pt x="6883" y="0"/>
                  </a:lnTo>
                  <a:lnTo>
                    <a:pt x="4648" y="927"/>
                  </a:lnTo>
                  <a:lnTo>
                    <a:pt x="927" y="4648"/>
                  </a:lnTo>
                  <a:lnTo>
                    <a:pt x="0" y="6896"/>
                  </a:lnTo>
                  <a:lnTo>
                    <a:pt x="0" y="9525"/>
                  </a:lnTo>
                  <a:lnTo>
                    <a:pt x="0" y="12153"/>
                  </a:lnTo>
                  <a:lnTo>
                    <a:pt x="927" y="14401"/>
                  </a:lnTo>
                  <a:lnTo>
                    <a:pt x="4648" y="18122"/>
                  </a:lnTo>
                  <a:lnTo>
                    <a:pt x="6883" y="19050"/>
                  </a:lnTo>
                  <a:lnTo>
                    <a:pt x="507453" y="19050"/>
                  </a:lnTo>
                  <a:lnTo>
                    <a:pt x="509689" y="18122"/>
                  </a:lnTo>
                  <a:lnTo>
                    <a:pt x="513410" y="14401"/>
                  </a:lnTo>
                  <a:lnTo>
                    <a:pt x="514350" y="12153"/>
                  </a:lnTo>
                  <a:lnTo>
                    <a:pt x="514350" y="6896"/>
                  </a:lnTo>
                  <a:lnTo>
                    <a:pt x="513410" y="4648"/>
                  </a:lnTo>
                  <a:lnTo>
                    <a:pt x="509689" y="927"/>
                  </a:lnTo>
                  <a:lnTo>
                    <a:pt x="507453" y="0"/>
                  </a:lnTo>
                  <a:close/>
                </a:path>
              </a:pathLst>
            </a:custGeom>
            <a:solidFill>
              <a:srgbClr val="D6D0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526887" y="3733800"/>
              <a:ext cx="381000" cy="390525"/>
            </a:xfrm>
            <a:custGeom>
              <a:avLst/>
              <a:gdLst/>
              <a:ahLst/>
              <a:cxnLst/>
              <a:rect l="l" t="t" r="r" b="b"/>
              <a:pathLst>
                <a:path w="381000" h="390525">
                  <a:moveTo>
                    <a:pt x="362407" y="0"/>
                  </a:moveTo>
                  <a:lnTo>
                    <a:pt x="18580" y="0"/>
                  </a:lnTo>
                  <a:lnTo>
                    <a:pt x="15849" y="546"/>
                  </a:lnTo>
                  <a:lnTo>
                    <a:pt x="0" y="18592"/>
                  </a:lnTo>
                  <a:lnTo>
                    <a:pt x="0" y="369087"/>
                  </a:lnTo>
                  <a:lnTo>
                    <a:pt x="0" y="371932"/>
                  </a:lnTo>
                  <a:lnTo>
                    <a:pt x="18580" y="390525"/>
                  </a:lnTo>
                  <a:lnTo>
                    <a:pt x="362407" y="390525"/>
                  </a:lnTo>
                  <a:lnTo>
                    <a:pt x="381000" y="371932"/>
                  </a:lnTo>
                  <a:lnTo>
                    <a:pt x="381000" y="18592"/>
                  </a:lnTo>
                  <a:lnTo>
                    <a:pt x="365137" y="546"/>
                  </a:lnTo>
                  <a:lnTo>
                    <a:pt x="362407" y="0"/>
                  </a:lnTo>
                  <a:close/>
                </a:path>
              </a:pathLst>
            </a:custGeom>
            <a:solidFill>
              <a:srgbClr val="F0EA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5616282" y="3760394"/>
            <a:ext cx="197485" cy="3340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b="1" spc="25" dirty="0">
                <a:solidFill>
                  <a:srgbClr val="60605C"/>
                </a:solidFill>
                <a:latin typeface="Tahoma"/>
                <a:cs typeface="Tahoma"/>
              </a:rPr>
              <a:t>3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53163" y="3783015"/>
            <a:ext cx="4217670" cy="11791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574040">
              <a:lnSpc>
                <a:spcPct val="100000"/>
              </a:lnSpc>
              <a:spcBef>
                <a:spcPts val="135"/>
              </a:spcBef>
            </a:pPr>
            <a:r>
              <a:rPr sz="1650" b="1" spc="10" dirty="0">
                <a:solidFill>
                  <a:srgbClr val="60605C"/>
                </a:solidFill>
                <a:latin typeface="Tahoma"/>
                <a:cs typeface="Tahoma"/>
              </a:rPr>
              <a:t>Diversificación</a:t>
            </a:r>
            <a:r>
              <a:rPr sz="1650" b="1" spc="11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650" b="1" spc="10" dirty="0">
                <a:solidFill>
                  <a:srgbClr val="60605C"/>
                </a:solidFill>
                <a:latin typeface="Tahoma"/>
                <a:cs typeface="Tahoma"/>
              </a:rPr>
              <a:t>entre</a:t>
            </a:r>
            <a:r>
              <a:rPr sz="1650" b="1" spc="114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650" b="1" spc="45" dirty="0">
                <a:solidFill>
                  <a:srgbClr val="60605C"/>
                </a:solidFill>
                <a:latin typeface="Tahoma"/>
                <a:cs typeface="Tahoma"/>
              </a:rPr>
              <a:t>Blockchains</a:t>
            </a:r>
            <a:endParaRPr sz="1650">
              <a:latin typeface="Tahoma"/>
              <a:cs typeface="Tahoma"/>
            </a:endParaRPr>
          </a:p>
          <a:p>
            <a:pPr marL="836294" marR="5080" indent="-824230" algn="r">
              <a:lnSpc>
                <a:spcPct val="134300"/>
              </a:lnSpc>
              <a:spcBef>
                <a:spcPts val="540"/>
              </a:spcBef>
            </a:pPr>
            <a:r>
              <a:rPr sz="1350" spc="75" dirty="0">
                <a:solidFill>
                  <a:srgbClr val="60605C"/>
                </a:solidFill>
                <a:latin typeface="Tahoma"/>
                <a:cs typeface="Tahoma"/>
              </a:rPr>
              <a:t>Exposición</a:t>
            </a:r>
            <a:r>
              <a:rPr sz="1350" spc="-6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45" dirty="0">
                <a:solidFill>
                  <a:srgbClr val="60605C"/>
                </a:solidFill>
                <a:latin typeface="Tahoma"/>
                <a:cs typeface="Tahoma"/>
              </a:rPr>
              <a:t>equilibrada</a:t>
            </a:r>
            <a:r>
              <a:rPr sz="1350" spc="-55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55" dirty="0">
                <a:solidFill>
                  <a:srgbClr val="60605C"/>
                </a:solidFill>
                <a:latin typeface="Tahoma"/>
                <a:cs typeface="Tahoma"/>
              </a:rPr>
              <a:t>a</a:t>
            </a:r>
            <a:r>
              <a:rPr sz="1350" spc="-6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60" dirty="0">
                <a:solidFill>
                  <a:srgbClr val="60605C"/>
                </a:solidFill>
                <a:latin typeface="Tahoma"/>
                <a:cs typeface="Tahoma"/>
              </a:rPr>
              <a:t>Ethereum,</a:t>
            </a:r>
            <a:r>
              <a:rPr sz="1350" spc="-55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10" dirty="0">
                <a:solidFill>
                  <a:srgbClr val="60605C"/>
                </a:solidFill>
                <a:latin typeface="Tahoma"/>
                <a:cs typeface="Tahoma"/>
              </a:rPr>
              <a:t>Solana,</a:t>
            </a:r>
            <a:r>
              <a:rPr sz="1350" spc="-55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80" dirty="0">
                <a:solidFill>
                  <a:srgbClr val="60605C"/>
                </a:solidFill>
                <a:latin typeface="Tahoma"/>
                <a:cs typeface="Tahoma"/>
              </a:rPr>
              <a:t>capas</a:t>
            </a:r>
            <a:r>
              <a:rPr sz="1350" spc="-6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65" dirty="0">
                <a:solidFill>
                  <a:srgbClr val="60605C"/>
                </a:solidFill>
                <a:latin typeface="Tahoma"/>
                <a:cs typeface="Tahoma"/>
              </a:rPr>
              <a:t>2 </a:t>
            </a:r>
            <a:r>
              <a:rPr sz="1350" spc="85" dirty="0">
                <a:solidFill>
                  <a:srgbClr val="60605C"/>
                </a:solidFill>
                <a:latin typeface="Tahoma"/>
                <a:cs typeface="Tahoma"/>
              </a:rPr>
              <a:t>y</a:t>
            </a:r>
            <a:r>
              <a:rPr sz="1350" spc="-105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90" dirty="0">
                <a:solidFill>
                  <a:srgbClr val="60605C"/>
                </a:solidFill>
                <a:latin typeface="Tahoma"/>
                <a:cs typeface="Tahoma"/>
              </a:rPr>
              <a:t>ecosistemas</a:t>
            </a:r>
            <a:r>
              <a:rPr sz="1350" spc="-105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85" dirty="0">
                <a:solidFill>
                  <a:srgbClr val="60605C"/>
                </a:solidFill>
                <a:latin typeface="Tahoma"/>
                <a:cs typeface="Tahoma"/>
              </a:rPr>
              <a:t>emergentes</a:t>
            </a:r>
            <a:r>
              <a:rPr sz="1350" spc="-105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55" dirty="0">
                <a:solidFill>
                  <a:srgbClr val="60605C"/>
                </a:solidFill>
                <a:latin typeface="Tahoma"/>
                <a:cs typeface="Tahoma"/>
              </a:rPr>
              <a:t>para</a:t>
            </a:r>
            <a:r>
              <a:rPr sz="1350" spc="-105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45" dirty="0">
                <a:solidFill>
                  <a:srgbClr val="60605C"/>
                </a:solidFill>
                <a:latin typeface="Tahoma"/>
                <a:cs typeface="Tahoma"/>
              </a:rPr>
              <a:t>capturar </a:t>
            </a:r>
            <a:r>
              <a:rPr sz="1350" spc="70" dirty="0">
                <a:solidFill>
                  <a:srgbClr val="60605C"/>
                </a:solidFill>
                <a:latin typeface="Tahoma"/>
                <a:cs typeface="Tahoma"/>
              </a:rPr>
              <a:t>innovación</a:t>
            </a:r>
            <a:r>
              <a:rPr sz="1350" spc="-105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85" dirty="0">
                <a:solidFill>
                  <a:srgbClr val="60605C"/>
                </a:solidFill>
                <a:latin typeface="Tahoma"/>
                <a:cs typeface="Tahoma"/>
              </a:rPr>
              <a:t>sin</a:t>
            </a:r>
            <a:r>
              <a:rPr sz="1350" spc="-10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75" dirty="0">
                <a:solidFill>
                  <a:srgbClr val="60605C"/>
                </a:solidFill>
                <a:latin typeface="Tahoma"/>
                <a:cs typeface="Tahoma"/>
              </a:rPr>
              <a:t>concentración</a:t>
            </a:r>
            <a:r>
              <a:rPr sz="1350" spc="-105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50" dirty="0">
                <a:solidFill>
                  <a:srgbClr val="60605C"/>
                </a:solidFill>
                <a:latin typeface="Tahoma"/>
                <a:cs typeface="Tahoma"/>
              </a:rPr>
              <a:t>excesiva.</a:t>
            </a:r>
            <a:endParaRPr sz="1350">
              <a:latin typeface="Tahoma"/>
              <a:cs typeface="Tahoma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5522125" y="4619625"/>
            <a:ext cx="885825" cy="390525"/>
            <a:chOff x="5522125" y="4619625"/>
            <a:chExt cx="885825" cy="390525"/>
          </a:xfrm>
        </p:grpSpPr>
        <p:sp>
          <p:nvSpPr>
            <p:cNvPr id="21" name="object 21"/>
            <p:cNvSpPr/>
            <p:nvPr/>
          </p:nvSpPr>
          <p:spPr>
            <a:xfrm>
              <a:off x="5893600" y="4800600"/>
              <a:ext cx="514350" cy="19050"/>
            </a:xfrm>
            <a:custGeom>
              <a:avLst/>
              <a:gdLst/>
              <a:ahLst/>
              <a:cxnLst/>
              <a:rect l="l" t="t" r="r" b="b"/>
              <a:pathLst>
                <a:path w="514350" h="19050">
                  <a:moveTo>
                    <a:pt x="507453" y="0"/>
                  </a:moveTo>
                  <a:lnTo>
                    <a:pt x="6883" y="0"/>
                  </a:lnTo>
                  <a:lnTo>
                    <a:pt x="4648" y="927"/>
                  </a:lnTo>
                  <a:lnTo>
                    <a:pt x="927" y="4648"/>
                  </a:lnTo>
                  <a:lnTo>
                    <a:pt x="0" y="6896"/>
                  </a:lnTo>
                  <a:lnTo>
                    <a:pt x="0" y="9525"/>
                  </a:lnTo>
                  <a:lnTo>
                    <a:pt x="0" y="12153"/>
                  </a:lnTo>
                  <a:lnTo>
                    <a:pt x="927" y="14401"/>
                  </a:lnTo>
                  <a:lnTo>
                    <a:pt x="4648" y="18122"/>
                  </a:lnTo>
                  <a:lnTo>
                    <a:pt x="6883" y="19050"/>
                  </a:lnTo>
                  <a:lnTo>
                    <a:pt x="507453" y="19050"/>
                  </a:lnTo>
                  <a:lnTo>
                    <a:pt x="509689" y="18122"/>
                  </a:lnTo>
                  <a:lnTo>
                    <a:pt x="513410" y="14401"/>
                  </a:lnTo>
                  <a:lnTo>
                    <a:pt x="514350" y="12153"/>
                  </a:lnTo>
                  <a:lnTo>
                    <a:pt x="514350" y="6896"/>
                  </a:lnTo>
                  <a:lnTo>
                    <a:pt x="513410" y="4648"/>
                  </a:lnTo>
                  <a:lnTo>
                    <a:pt x="509689" y="927"/>
                  </a:lnTo>
                  <a:lnTo>
                    <a:pt x="507453" y="0"/>
                  </a:lnTo>
                  <a:close/>
                </a:path>
              </a:pathLst>
            </a:custGeom>
            <a:solidFill>
              <a:srgbClr val="D6D0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522125" y="4619625"/>
              <a:ext cx="390525" cy="390525"/>
            </a:xfrm>
            <a:custGeom>
              <a:avLst/>
              <a:gdLst/>
              <a:ahLst/>
              <a:cxnLst/>
              <a:rect l="l" t="t" r="r" b="b"/>
              <a:pathLst>
                <a:path w="390525" h="390525">
                  <a:moveTo>
                    <a:pt x="371932" y="0"/>
                  </a:moveTo>
                  <a:lnTo>
                    <a:pt x="18580" y="0"/>
                  </a:lnTo>
                  <a:lnTo>
                    <a:pt x="15849" y="546"/>
                  </a:lnTo>
                  <a:lnTo>
                    <a:pt x="0" y="18592"/>
                  </a:lnTo>
                  <a:lnTo>
                    <a:pt x="0" y="369087"/>
                  </a:lnTo>
                  <a:lnTo>
                    <a:pt x="0" y="371932"/>
                  </a:lnTo>
                  <a:lnTo>
                    <a:pt x="18580" y="390525"/>
                  </a:lnTo>
                  <a:lnTo>
                    <a:pt x="371932" y="390525"/>
                  </a:lnTo>
                  <a:lnTo>
                    <a:pt x="390525" y="371932"/>
                  </a:lnTo>
                  <a:lnTo>
                    <a:pt x="390525" y="18592"/>
                  </a:lnTo>
                  <a:lnTo>
                    <a:pt x="374662" y="546"/>
                  </a:lnTo>
                  <a:lnTo>
                    <a:pt x="371932" y="0"/>
                  </a:lnTo>
                  <a:close/>
                </a:path>
              </a:pathLst>
            </a:custGeom>
            <a:solidFill>
              <a:srgbClr val="F0EA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5615825" y="4646219"/>
            <a:ext cx="198755" cy="3340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b="1" spc="25" dirty="0">
                <a:solidFill>
                  <a:srgbClr val="60605C"/>
                </a:solidFill>
                <a:latin typeface="Tahoma"/>
                <a:cs typeface="Tahoma"/>
              </a:rPr>
              <a:t>4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559544" y="4668840"/>
            <a:ext cx="4175760" cy="11791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650" b="1" dirty="0">
                <a:solidFill>
                  <a:srgbClr val="60605C"/>
                </a:solidFill>
                <a:latin typeface="Tahoma"/>
                <a:cs typeface="Tahoma"/>
              </a:rPr>
              <a:t>Monitoreo</a:t>
            </a:r>
            <a:r>
              <a:rPr sz="1650" b="1" spc="-3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650" b="1" spc="50" dirty="0">
                <a:solidFill>
                  <a:srgbClr val="60605C"/>
                </a:solidFill>
                <a:latin typeface="Tahoma"/>
                <a:cs typeface="Tahoma"/>
              </a:rPr>
              <a:t>de</a:t>
            </a:r>
            <a:r>
              <a:rPr sz="1650" b="1" spc="-3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650" b="1" spc="50" dirty="0">
                <a:solidFill>
                  <a:srgbClr val="60605C"/>
                </a:solidFill>
                <a:latin typeface="Tahoma"/>
                <a:cs typeface="Tahoma"/>
              </a:rPr>
              <a:t>Ciclos</a:t>
            </a:r>
            <a:r>
              <a:rPr sz="1650" b="1" spc="-3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650" b="1" spc="50" dirty="0">
                <a:solidFill>
                  <a:srgbClr val="60605C"/>
                </a:solidFill>
                <a:latin typeface="Tahoma"/>
                <a:cs typeface="Tahoma"/>
              </a:rPr>
              <a:t>de</a:t>
            </a:r>
            <a:r>
              <a:rPr sz="1650" b="1" spc="-25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650" b="1" spc="-10" dirty="0">
                <a:solidFill>
                  <a:srgbClr val="60605C"/>
                </a:solidFill>
                <a:latin typeface="Tahoma"/>
                <a:cs typeface="Tahoma"/>
              </a:rPr>
              <a:t>Mercado</a:t>
            </a:r>
            <a:endParaRPr sz="1650">
              <a:latin typeface="Tahoma"/>
              <a:cs typeface="Tahoma"/>
            </a:endParaRPr>
          </a:p>
          <a:p>
            <a:pPr marL="12700" marR="5080">
              <a:lnSpc>
                <a:spcPct val="134300"/>
              </a:lnSpc>
              <a:spcBef>
                <a:spcPts val="540"/>
              </a:spcBef>
            </a:pPr>
            <a:r>
              <a:rPr sz="1350" spc="65" dirty="0">
                <a:solidFill>
                  <a:srgbClr val="60605C"/>
                </a:solidFill>
                <a:latin typeface="Tahoma"/>
                <a:cs typeface="Tahoma"/>
              </a:rPr>
              <a:t>Timing</a:t>
            </a:r>
            <a:r>
              <a:rPr sz="1350" spc="-114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105" dirty="0">
                <a:solidFill>
                  <a:srgbClr val="60605C"/>
                </a:solidFill>
                <a:latin typeface="Tahoma"/>
                <a:cs typeface="Tahoma"/>
              </a:rPr>
              <a:t>macro</a:t>
            </a:r>
            <a:r>
              <a:rPr sz="1350" spc="-114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55" dirty="0">
                <a:solidFill>
                  <a:srgbClr val="60605C"/>
                </a:solidFill>
                <a:latin typeface="Tahoma"/>
                <a:cs typeface="Tahoma"/>
              </a:rPr>
              <a:t>utilizando</a:t>
            </a:r>
            <a:r>
              <a:rPr sz="1350" spc="-114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70" dirty="0">
                <a:solidFill>
                  <a:srgbClr val="60605C"/>
                </a:solidFill>
                <a:latin typeface="Tahoma"/>
                <a:cs typeface="Tahoma"/>
              </a:rPr>
              <a:t>indicadores</a:t>
            </a:r>
            <a:r>
              <a:rPr sz="1350" spc="-114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120" dirty="0">
                <a:solidFill>
                  <a:srgbClr val="60605C"/>
                </a:solidFill>
                <a:latin typeface="Tahoma"/>
                <a:cs typeface="Tahoma"/>
              </a:rPr>
              <a:t>como</a:t>
            </a:r>
            <a:r>
              <a:rPr sz="1350" spc="-114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50" dirty="0">
                <a:solidFill>
                  <a:srgbClr val="60605C"/>
                </a:solidFill>
                <a:latin typeface="Tahoma"/>
                <a:cs typeface="Tahoma"/>
              </a:rPr>
              <a:t>Halving </a:t>
            </a:r>
            <a:r>
              <a:rPr sz="1350" spc="70" dirty="0">
                <a:solidFill>
                  <a:srgbClr val="60605C"/>
                </a:solidFill>
                <a:latin typeface="Tahoma"/>
                <a:cs typeface="Tahoma"/>
              </a:rPr>
              <a:t>de</a:t>
            </a:r>
            <a:r>
              <a:rPr sz="1350" spc="-6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10" dirty="0">
                <a:solidFill>
                  <a:srgbClr val="60605C"/>
                </a:solidFill>
                <a:latin typeface="Tahoma"/>
                <a:cs typeface="Tahoma"/>
              </a:rPr>
              <a:t>Bitcoin,</a:t>
            </a:r>
            <a:r>
              <a:rPr sz="1350" spc="-6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10" dirty="0">
                <a:solidFill>
                  <a:srgbClr val="60605C"/>
                </a:solidFill>
                <a:latin typeface="Tahoma"/>
                <a:cs typeface="Tahoma"/>
              </a:rPr>
              <a:t>ratio</a:t>
            </a:r>
            <a:r>
              <a:rPr sz="1350" spc="-6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55" dirty="0">
                <a:solidFill>
                  <a:srgbClr val="60605C"/>
                </a:solidFill>
                <a:latin typeface="Tahoma"/>
                <a:cs typeface="Tahoma"/>
              </a:rPr>
              <a:t>MVRV,</a:t>
            </a:r>
            <a:r>
              <a:rPr sz="1350" spc="-6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85" dirty="0">
                <a:solidFill>
                  <a:srgbClr val="60605C"/>
                </a:solidFill>
                <a:latin typeface="Tahoma"/>
                <a:cs typeface="Tahoma"/>
              </a:rPr>
              <a:t>y</a:t>
            </a:r>
            <a:r>
              <a:rPr sz="1350" spc="-6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80" dirty="0">
                <a:solidFill>
                  <a:srgbClr val="60605C"/>
                </a:solidFill>
                <a:latin typeface="Tahoma"/>
                <a:cs typeface="Tahoma"/>
              </a:rPr>
              <a:t>métricas</a:t>
            </a:r>
            <a:r>
              <a:rPr sz="1350" spc="-55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90" dirty="0">
                <a:solidFill>
                  <a:srgbClr val="60605C"/>
                </a:solidFill>
                <a:latin typeface="Tahoma"/>
                <a:cs typeface="Tahoma"/>
              </a:rPr>
              <a:t>on-</a:t>
            </a:r>
            <a:r>
              <a:rPr sz="1350" spc="85" dirty="0">
                <a:solidFill>
                  <a:srgbClr val="60605C"/>
                </a:solidFill>
                <a:latin typeface="Tahoma"/>
                <a:cs typeface="Tahoma"/>
              </a:rPr>
              <a:t>chain</a:t>
            </a:r>
            <a:r>
              <a:rPr sz="1350" spc="-6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35" dirty="0">
                <a:solidFill>
                  <a:srgbClr val="60605C"/>
                </a:solidFill>
                <a:latin typeface="Tahoma"/>
                <a:cs typeface="Tahoma"/>
              </a:rPr>
              <a:t>para </a:t>
            </a:r>
            <a:r>
              <a:rPr sz="1350" spc="70" dirty="0">
                <a:solidFill>
                  <a:srgbClr val="60605C"/>
                </a:solidFill>
                <a:latin typeface="Tahoma"/>
                <a:cs typeface="Tahoma"/>
              </a:rPr>
              <a:t>optimizar</a:t>
            </a:r>
            <a:r>
              <a:rPr sz="1350" spc="-114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75" dirty="0">
                <a:solidFill>
                  <a:srgbClr val="60605C"/>
                </a:solidFill>
                <a:latin typeface="Tahoma"/>
                <a:cs typeface="Tahoma"/>
              </a:rPr>
              <a:t>puntos</a:t>
            </a:r>
            <a:r>
              <a:rPr sz="1350" spc="-114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70" dirty="0">
                <a:solidFill>
                  <a:srgbClr val="60605C"/>
                </a:solidFill>
                <a:latin typeface="Tahoma"/>
                <a:cs typeface="Tahoma"/>
              </a:rPr>
              <a:t>de</a:t>
            </a:r>
            <a:r>
              <a:rPr sz="1350" spc="-110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55" dirty="0">
                <a:solidFill>
                  <a:srgbClr val="60605C"/>
                </a:solidFill>
                <a:latin typeface="Tahoma"/>
                <a:cs typeface="Tahoma"/>
              </a:rPr>
              <a:t>entrada</a:t>
            </a:r>
            <a:r>
              <a:rPr sz="1350" spc="-114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85" dirty="0">
                <a:solidFill>
                  <a:srgbClr val="60605C"/>
                </a:solidFill>
                <a:latin typeface="Tahoma"/>
                <a:cs typeface="Tahoma"/>
              </a:rPr>
              <a:t>y</a:t>
            </a:r>
            <a:r>
              <a:rPr sz="1350" spc="-114" dirty="0">
                <a:solidFill>
                  <a:srgbClr val="60605C"/>
                </a:solidFill>
                <a:latin typeface="Tahoma"/>
                <a:cs typeface="Tahoma"/>
              </a:rPr>
              <a:t> </a:t>
            </a:r>
            <a:r>
              <a:rPr sz="1350" spc="-10" dirty="0">
                <a:solidFill>
                  <a:srgbClr val="60605C"/>
                </a:solidFill>
                <a:latin typeface="Tahoma"/>
                <a:cs typeface="Tahoma"/>
              </a:rPr>
              <a:t>salida.</a:t>
            </a:r>
            <a:endParaRPr sz="1350">
              <a:latin typeface="Tahoma"/>
              <a:cs typeface="Tahoma"/>
            </a:endParaRPr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2839E0E9-F153-4039-A998-35D03BB653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-5092"/>
            <a:ext cx="1371600" cy="13716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</TotalTime>
  <Words>951</Words>
  <Application>Microsoft Office PowerPoint</Application>
  <PresentationFormat>Personalizado</PresentationFormat>
  <Paragraphs>107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Calibri</vt:lpstr>
      <vt:lpstr>Copperplate Gothic Bold</vt:lpstr>
      <vt:lpstr>Mongolian Baiti</vt:lpstr>
      <vt:lpstr>Tahoma</vt:lpstr>
      <vt:lpstr>Office Theme</vt:lpstr>
      <vt:lpstr>   ALGORITMIA KAPITAL  Servicios Profesionales de Criptoactivos</vt:lpstr>
      <vt:lpstr>Educación y Asesoramiento Inicial</vt:lpstr>
      <vt:lpstr>Gestión Operativa y Transaccional</vt:lpstr>
      <vt:lpstr>Inversión Activa y Pasiva</vt:lpstr>
      <vt:lpstr>Seguridad y Protección de Activos</vt:lpstr>
      <vt:lpstr>Cumplimiento Fiscal y Legal</vt:lpstr>
      <vt:lpstr>Servicios Corporativos e Institucionales</vt:lpstr>
      <vt:lpstr>Investigación y Análisis Exclusivo</vt:lpstr>
      <vt:lpstr>Gestión Patrimonial a Largo Plazo</vt:lpstr>
      <vt:lpstr>15 Años de Experiencia, Tu Ventaja Competitiva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</dc:title>
  <dc:creator>Negocios On LiNe 66-66</dc:creator>
  <cp:lastModifiedBy>Negocios On LiNe 66-66</cp:lastModifiedBy>
  <cp:revision>10</cp:revision>
  <dcterms:created xsi:type="dcterms:W3CDTF">2025-12-22T02:25:13Z</dcterms:created>
  <dcterms:modified xsi:type="dcterms:W3CDTF">2026-01-28T22:13:46Z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2025-12-22T00:00:00Z</vt:filetime>
  </property>
  <property fmtid="{D5CDD505-2E9C-101B-9397-08002B2CF9AE}" pid="3" name="Creator">
    <vt:lpwstr>pdf-lib (https://github.com/Hopding/pdf-lib)</vt:lpwstr>
  </property>
  <property fmtid="{D5CDD505-2E9C-101B-9397-08002B2CF9AE}" pid="4" name="LastSaved">
    <vt:filetime>2025-12-22T00:00:00Z</vt:filetime>
  </property>
  <property fmtid="{D5CDD505-2E9C-101B-9397-08002B2CF9AE}" pid="5" name="Producer">
    <vt:lpwstr>GPL Ghostscript 9.56.1</vt:lpwstr>
  </property>
</Properties>
</file>